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64" r:id="rId7"/>
    <p:sldId id="258" r:id="rId8"/>
    <p:sldId id="267" r:id="rId9"/>
    <p:sldId id="268" r:id="rId10"/>
    <p:sldId id="269" r:id="rId11"/>
    <p:sldId id="265" r:id="rId12"/>
    <p:sldId id="266" r:id="rId13"/>
    <p:sldId id="261" r:id="rId14"/>
    <p:sldId id="263" r:id="rId15"/>
    <p:sldId id="262" r:id="rId16"/>
    <p:sldId id="270" r:id="rId17"/>
    <p:sldId id="271" r:id="rId18"/>
    <p:sldId id="272" r:id="rId19"/>
    <p:sldId id="259" r:id="rId20"/>
    <p:sldId id="260"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40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3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3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3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4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4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4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4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4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9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0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0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0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1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1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1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1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2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2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2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2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2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2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3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3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3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3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1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262626"/>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262626"/>
              </a:solid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262626"/>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449640" y="651492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B0450AA3-0C28-487B-8E05-AFF8B304AACE}" type="slidenum">
              <a:rPr lang="en-IN" sz="800" b="0" strike="noStrike" spc="-1">
                <a:solidFill>
                  <a:srgbClr val="FFFFFF"/>
                </a:solidFill>
                <a:latin typeface="Arial"/>
              </a:rPr>
              <a:t>‹#›</a:t>
            </a:fld>
            <a:endParaRPr lang="en-IN" sz="800" b="0" strike="noStrike" spc="-1">
              <a:latin typeface="Arial"/>
            </a:endParaRPr>
          </a:p>
        </p:txBody>
      </p:sp>
      <p:pic>
        <p:nvPicPr>
          <p:cNvPr id="10" name="Picture 4"/>
          <p:cNvPicPr/>
          <p:nvPr/>
        </p:nvPicPr>
        <p:blipFill>
          <a:blip r:embed="rId14"/>
          <a:stretch/>
        </p:blipFill>
        <p:spPr>
          <a:xfrm>
            <a:off x="0" y="6400800"/>
            <a:ext cx="9143640" cy="456840"/>
          </a:xfrm>
          <a:prstGeom prst="rect">
            <a:avLst/>
          </a:prstGeom>
          <a:ln>
            <a:noFill/>
          </a:ln>
        </p:spPr>
      </p:pic>
      <p:sp>
        <p:nvSpPr>
          <p:cNvPr id="2" name="CustomShape 2"/>
          <p:cNvSpPr/>
          <p:nvPr/>
        </p:nvSpPr>
        <p:spPr>
          <a:xfrm>
            <a:off x="290520" y="6617520"/>
            <a:ext cx="642960" cy="212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fld id="{87257AD0-76D2-40BC-9B10-6CFA47620047}" type="slidenum">
              <a:rPr lang="en-IN" sz="800" b="0" strike="noStrike" spc="-1">
                <a:solidFill>
                  <a:srgbClr val="FFFFFF"/>
                </a:solidFill>
                <a:latin typeface="Arial"/>
              </a:rPr>
              <a:t>‹#›</a:t>
            </a:fld>
            <a:endParaRPr lang="en-IN" sz="800" b="0" strike="noStrike" spc="-1">
              <a:latin typeface="Arial"/>
            </a:endParaRPr>
          </a:p>
        </p:txBody>
      </p:sp>
      <p:pic>
        <p:nvPicPr>
          <p:cNvPr id="3" name="Picture 3"/>
          <p:cNvPicPr/>
          <p:nvPr/>
        </p:nvPicPr>
        <p:blipFill>
          <a:blip r:embed="rId15"/>
          <a:stretch/>
        </p:blipFill>
        <p:spPr>
          <a:xfrm>
            <a:off x="0" y="0"/>
            <a:ext cx="9143640" cy="6857640"/>
          </a:xfrm>
          <a:prstGeom prst="rect">
            <a:avLst/>
          </a:prstGeom>
          <a:ln>
            <a:noFill/>
          </a:ln>
        </p:spPr>
      </p:pic>
      <p:sp>
        <p:nvSpPr>
          <p:cNvPr id="4" name="CustomShape 3"/>
          <p:cNvSpPr/>
          <p:nvPr/>
        </p:nvSpPr>
        <p:spPr>
          <a:xfrm>
            <a:off x="449640" y="657216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241E6425-828A-4790-8A8E-BABD3616ACE5}" type="slidenum">
              <a:rPr lang="en-IN" sz="800" b="0" strike="noStrike" spc="-1">
                <a:solidFill>
                  <a:srgbClr val="FFFFFF"/>
                </a:solidFill>
                <a:latin typeface="Arial"/>
              </a:rPr>
              <a:t>‹#›</a:t>
            </a:fld>
            <a:endParaRPr lang="en-IN" sz="800" b="0" strike="noStrike" spc="-1">
              <a:latin typeface="Arial"/>
            </a:endParaRPr>
          </a:p>
        </p:txBody>
      </p:sp>
      <p:sp>
        <p:nvSpPr>
          <p:cNvPr id="5" name="CustomShape 4"/>
          <p:cNvSpPr/>
          <p:nvPr/>
        </p:nvSpPr>
        <p:spPr>
          <a:xfrm>
            <a:off x="95400" y="66517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6" name="Picture 1"/>
          <p:cNvPicPr/>
          <p:nvPr/>
        </p:nvPicPr>
        <p:blipFill>
          <a:blip r:embed="rId16"/>
          <a:stretch/>
        </p:blipFill>
        <p:spPr>
          <a:xfrm>
            <a:off x="0" y="0"/>
            <a:ext cx="9143640" cy="6857640"/>
          </a:xfrm>
          <a:prstGeom prst="rect">
            <a:avLst/>
          </a:prstGeom>
          <a:ln>
            <a:noFill/>
          </a:ln>
        </p:spPr>
      </p:pic>
      <p:sp>
        <p:nvSpPr>
          <p:cNvPr id="7" name="PlaceHolder 5"/>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262626"/>
                </a:solidFill>
                <a:latin typeface="Arial"/>
              </a:rPr>
              <a:t>Click to edit the title text format</a:t>
            </a:r>
          </a:p>
        </p:txBody>
      </p:sp>
      <p:sp>
        <p:nvSpPr>
          <p:cNvPr id="8" name="PlaceHolder 6"/>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262626"/>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262626"/>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262626"/>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262626"/>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262626"/>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262626"/>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262626"/>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449640" y="651492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90191BC4-BBCC-4B30-A870-4D3CF40B40E5}" type="slidenum">
              <a:rPr lang="en-IN" sz="800" b="0" strike="noStrike" spc="-1">
                <a:solidFill>
                  <a:srgbClr val="FFFFFF"/>
                </a:solidFill>
                <a:latin typeface="Arial"/>
              </a:rPr>
              <a:t>‹#›</a:t>
            </a:fld>
            <a:endParaRPr lang="en-IN" sz="800" b="0" strike="noStrike" spc="-1">
              <a:latin typeface="Arial"/>
            </a:endParaRPr>
          </a:p>
        </p:txBody>
      </p:sp>
      <p:pic>
        <p:nvPicPr>
          <p:cNvPr id="46" name="Picture 4"/>
          <p:cNvPicPr/>
          <p:nvPr/>
        </p:nvPicPr>
        <p:blipFill>
          <a:blip r:embed="rId14"/>
          <a:stretch/>
        </p:blipFill>
        <p:spPr>
          <a:xfrm>
            <a:off x="0" y="6400800"/>
            <a:ext cx="9143640" cy="456840"/>
          </a:xfrm>
          <a:prstGeom prst="rect">
            <a:avLst/>
          </a:prstGeom>
          <a:ln>
            <a:noFill/>
          </a:ln>
        </p:spPr>
      </p:pic>
      <p:sp>
        <p:nvSpPr>
          <p:cNvPr id="47" name="CustomShape 2"/>
          <p:cNvSpPr/>
          <p:nvPr/>
        </p:nvSpPr>
        <p:spPr>
          <a:xfrm>
            <a:off x="290520" y="6617520"/>
            <a:ext cx="642960" cy="212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fld id="{26C1B505-BB31-4E4B-AD81-0AACFDAF7A6F}" type="slidenum">
              <a:rPr lang="en-IN" sz="800" b="0" strike="noStrike" spc="-1">
                <a:solidFill>
                  <a:srgbClr val="FFFFFF"/>
                </a:solidFill>
                <a:latin typeface="Arial"/>
              </a:rPr>
              <a:t>‹#›</a:t>
            </a:fld>
            <a:endParaRPr lang="en-IN" sz="800" b="0" strike="noStrike" spc="-1">
              <a:latin typeface="Arial"/>
            </a:endParaRPr>
          </a:p>
        </p:txBody>
      </p:sp>
      <p:pic>
        <p:nvPicPr>
          <p:cNvPr id="48" name="Picture 3"/>
          <p:cNvPicPr/>
          <p:nvPr/>
        </p:nvPicPr>
        <p:blipFill>
          <a:blip r:embed="rId15"/>
          <a:stretch/>
        </p:blipFill>
        <p:spPr>
          <a:xfrm>
            <a:off x="0" y="0"/>
            <a:ext cx="9143640" cy="6857640"/>
          </a:xfrm>
          <a:prstGeom prst="rect">
            <a:avLst/>
          </a:prstGeom>
          <a:ln>
            <a:noFill/>
          </a:ln>
        </p:spPr>
      </p:pic>
      <p:sp>
        <p:nvSpPr>
          <p:cNvPr id="49" name="CustomShape 3"/>
          <p:cNvSpPr/>
          <p:nvPr/>
        </p:nvSpPr>
        <p:spPr>
          <a:xfrm>
            <a:off x="449640" y="657216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43343ED7-B905-4F67-B960-A5C3E7809EB0}" type="slidenum">
              <a:rPr lang="en-IN" sz="800" b="0" strike="noStrike" spc="-1">
                <a:solidFill>
                  <a:srgbClr val="FFFFFF"/>
                </a:solidFill>
                <a:latin typeface="Arial"/>
              </a:rPr>
              <a:t>‹#›</a:t>
            </a:fld>
            <a:endParaRPr lang="en-IN" sz="800" b="0" strike="noStrike" spc="-1">
              <a:latin typeface="Arial"/>
            </a:endParaRPr>
          </a:p>
        </p:txBody>
      </p:sp>
      <p:sp>
        <p:nvSpPr>
          <p:cNvPr id="50" name="CustomShape 4"/>
          <p:cNvSpPr/>
          <p:nvPr/>
        </p:nvSpPr>
        <p:spPr>
          <a:xfrm>
            <a:off x="449640" y="657216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3F246123-3941-45D5-AC57-89E23035314B}" type="slidenum">
              <a:rPr lang="en-IN" sz="800" b="0" strike="noStrike" spc="-1">
                <a:solidFill>
                  <a:srgbClr val="FFFFFF"/>
                </a:solidFill>
                <a:latin typeface="Arial"/>
              </a:rPr>
              <a:t>‹#›</a:t>
            </a:fld>
            <a:endParaRPr lang="en-IN" sz="800" b="0" strike="noStrike" spc="-1">
              <a:latin typeface="Arial"/>
            </a:endParaRPr>
          </a:p>
        </p:txBody>
      </p:sp>
      <p:pic>
        <p:nvPicPr>
          <p:cNvPr id="51" name="Picture 2"/>
          <p:cNvPicPr/>
          <p:nvPr/>
        </p:nvPicPr>
        <p:blipFill>
          <a:blip r:embed="rId16"/>
          <a:stretch/>
        </p:blipFill>
        <p:spPr>
          <a:xfrm>
            <a:off x="0" y="0"/>
            <a:ext cx="9143640" cy="6857640"/>
          </a:xfrm>
          <a:prstGeom prst="rect">
            <a:avLst/>
          </a:prstGeom>
          <a:ln>
            <a:noFill/>
          </a:ln>
        </p:spPr>
      </p:pic>
      <p:sp>
        <p:nvSpPr>
          <p:cNvPr id="52" name="PlaceHolder 5"/>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262626"/>
                </a:solidFill>
                <a:latin typeface="Arial"/>
              </a:rPr>
              <a:t>Click to edit the title text format</a:t>
            </a:r>
          </a:p>
        </p:txBody>
      </p:sp>
      <p:sp>
        <p:nvSpPr>
          <p:cNvPr id="53" name="PlaceHolder 6"/>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262626"/>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262626"/>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262626"/>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262626"/>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262626"/>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262626"/>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262626"/>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CustomShape 1"/>
          <p:cNvSpPr/>
          <p:nvPr/>
        </p:nvSpPr>
        <p:spPr>
          <a:xfrm>
            <a:off x="449640" y="651492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18076E49-053E-40E3-A59D-2650AC0FF8D6}" type="slidenum">
              <a:rPr lang="en-IN" sz="800" b="0" strike="noStrike" spc="-1">
                <a:solidFill>
                  <a:srgbClr val="FFFFFF"/>
                </a:solidFill>
                <a:latin typeface="Arial"/>
              </a:rPr>
              <a:t>‹#›</a:t>
            </a:fld>
            <a:endParaRPr lang="en-IN" sz="800" b="0" strike="noStrike" spc="-1">
              <a:latin typeface="Arial"/>
            </a:endParaRPr>
          </a:p>
        </p:txBody>
      </p:sp>
      <p:pic>
        <p:nvPicPr>
          <p:cNvPr id="91" name="Picture 4"/>
          <p:cNvPicPr/>
          <p:nvPr/>
        </p:nvPicPr>
        <p:blipFill>
          <a:blip r:embed="rId14"/>
          <a:stretch/>
        </p:blipFill>
        <p:spPr>
          <a:xfrm>
            <a:off x="0" y="6400800"/>
            <a:ext cx="9143640" cy="456840"/>
          </a:xfrm>
          <a:prstGeom prst="rect">
            <a:avLst/>
          </a:prstGeom>
          <a:ln>
            <a:noFill/>
          </a:ln>
        </p:spPr>
      </p:pic>
      <p:sp>
        <p:nvSpPr>
          <p:cNvPr id="92" name="CustomShape 2"/>
          <p:cNvSpPr/>
          <p:nvPr/>
        </p:nvSpPr>
        <p:spPr>
          <a:xfrm>
            <a:off x="290520" y="6617520"/>
            <a:ext cx="642960" cy="212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fld id="{0B47E611-1258-4872-A416-9DCB74558CEB}" type="slidenum">
              <a:rPr lang="en-IN" sz="800" b="0" strike="noStrike" spc="-1">
                <a:solidFill>
                  <a:srgbClr val="FFFFFF"/>
                </a:solidFill>
                <a:latin typeface="Arial"/>
              </a:rPr>
              <a:t>‹#›</a:t>
            </a:fld>
            <a:endParaRPr lang="en-IN" sz="800" b="0" strike="noStrike" spc="-1">
              <a:latin typeface="Arial"/>
            </a:endParaRPr>
          </a:p>
        </p:txBody>
      </p:sp>
      <p:pic>
        <p:nvPicPr>
          <p:cNvPr id="93" name="Picture 3"/>
          <p:cNvPicPr/>
          <p:nvPr/>
        </p:nvPicPr>
        <p:blipFill>
          <a:blip r:embed="rId15"/>
          <a:stretch/>
        </p:blipFill>
        <p:spPr>
          <a:xfrm>
            <a:off x="0" y="0"/>
            <a:ext cx="9143640" cy="6857640"/>
          </a:xfrm>
          <a:prstGeom prst="rect">
            <a:avLst/>
          </a:prstGeom>
          <a:ln>
            <a:noFill/>
          </a:ln>
        </p:spPr>
      </p:pic>
      <p:sp>
        <p:nvSpPr>
          <p:cNvPr id="94" name="CustomShape 3"/>
          <p:cNvSpPr/>
          <p:nvPr/>
        </p:nvSpPr>
        <p:spPr>
          <a:xfrm>
            <a:off x="449640" y="657216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F94DF318-ED9E-401F-A289-9B64AC8FEC43}" type="slidenum">
              <a:rPr lang="en-IN" sz="800" b="0" strike="noStrike" spc="-1">
                <a:solidFill>
                  <a:srgbClr val="FFFFFF"/>
                </a:solidFill>
                <a:latin typeface="Arial"/>
              </a:rPr>
              <a:t>‹#›</a:t>
            </a:fld>
            <a:endParaRPr lang="en-IN" sz="800" b="0" strike="noStrike" spc="-1">
              <a:latin typeface="Arial"/>
            </a:endParaRPr>
          </a:p>
        </p:txBody>
      </p:sp>
      <p:sp>
        <p:nvSpPr>
          <p:cNvPr id="95" name="PlaceHolder 4"/>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262626"/>
                </a:solidFill>
                <a:latin typeface="Arial"/>
              </a:rPr>
              <a:t>Click to edit Master title style</a:t>
            </a:r>
          </a:p>
        </p:txBody>
      </p:sp>
      <p:sp>
        <p:nvSpPr>
          <p:cNvPr id="96" name="PlaceHolder 5"/>
          <p:cNvSpPr>
            <a:spLocks noGrp="1"/>
          </p:cNvSpPr>
          <p:nvPr>
            <p:ph type="body"/>
          </p:nvPr>
        </p:nvSpPr>
        <p:spPr>
          <a:xfrm>
            <a:off x="457200" y="1600200"/>
            <a:ext cx="4038120" cy="4525560"/>
          </a:xfrm>
          <a:prstGeom prst="rect">
            <a:avLst/>
          </a:prstGeom>
        </p:spPr>
        <p:txBody>
          <a:bodyPr/>
          <a:lstStyle/>
          <a:p>
            <a:pPr marL="343080" indent="-342720">
              <a:lnSpc>
                <a:spcPct val="100000"/>
              </a:lnSpc>
              <a:spcBef>
                <a:spcPts val="561"/>
              </a:spcBef>
              <a:buClr>
                <a:srgbClr val="262626"/>
              </a:buClr>
              <a:buFont typeface="Arial"/>
              <a:buChar char="•"/>
            </a:pPr>
            <a:r>
              <a:rPr lang="en-US" sz="2800" b="0" strike="noStrike" spc="-1">
                <a:solidFill>
                  <a:srgbClr val="262626"/>
                </a:solidFill>
                <a:latin typeface="Arial"/>
              </a:rPr>
              <a:t>Click to edit Master text styles</a:t>
            </a:r>
          </a:p>
          <a:p>
            <a:pPr marL="743040" lvl="1" indent="-285480">
              <a:lnSpc>
                <a:spcPct val="100000"/>
              </a:lnSpc>
              <a:spcBef>
                <a:spcPts val="479"/>
              </a:spcBef>
              <a:buClr>
                <a:srgbClr val="262626"/>
              </a:buClr>
              <a:buFont typeface="Arial"/>
              <a:buChar char="–"/>
            </a:pPr>
            <a:r>
              <a:rPr lang="en-US" sz="2400" b="0" strike="noStrike" spc="-1">
                <a:solidFill>
                  <a:srgbClr val="262626"/>
                </a:solidFill>
                <a:latin typeface="Arial"/>
              </a:rPr>
              <a:t>Second level</a:t>
            </a:r>
          </a:p>
          <a:p>
            <a:pPr marL="1143000" lvl="2" indent="-228240">
              <a:lnSpc>
                <a:spcPct val="100000"/>
              </a:lnSpc>
              <a:spcBef>
                <a:spcPts val="400"/>
              </a:spcBef>
              <a:buClr>
                <a:srgbClr val="262626"/>
              </a:buClr>
              <a:buFont typeface="Arial"/>
              <a:buChar char="•"/>
            </a:pPr>
            <a:r>
              <a:rPr lang="en-US" sz="2000" b="0" strike="noStrike" spc="-1">
                <a:solidFill>
                  <a:srgbClr val="262626"/>
                </a:solidFill>
                <a:latin typeface="Arial"/>
              </a:rPr>
              <a:t>Third level</a:t>
            </a:r>
          </a:p>
          <a:p>
            <a:pPr marL="1600200" lvl="3" indent="-228240">
              <a:lnSpc>
                <a:spcPct val="100000"/>
              </a:lnSpc>
              <a:spcBef>
                <a:spcPts val="360"/>
              </a:spcBef>
              <a:buClr>
                <a:srgbClr val="262626"/>
              </a:buClr>
              <a:buFont typeface="Arial"/>
              <a:buChar char="–"/>
            </a:pPr>
            <a:r>
              <a:rPr lang="en-US" sz="1800" b="0" strike="noStrike" spc="-1">
                <a:solidFill>
                  <a:srgbClr val="262626"/>
                </a:solidFill>
                <a:latin typeface="Arial"/>
              </a:rPr>
              <a:t>Fourth level</a:t>
            </a:r>
          </a:p>
          <a:p>
            <a:pPr marL="2057400" lvl="4" indent="-228240">
              <a:lnSpc>
                <a:spcPct val="100000"/>
              </a:lnSpc>
              <a:spcBef>
                <a:spcPts val="360"/>
              </a:spcBef>
              <a:buClr>
                <a:srgbClr val="262626"/>
              </a:buClr>
              <a:buFont typeface="Arial"/>
              <a:buChar char="»"/>
            </a:pPr>
            <a:r>
              <a:rPr lang="en-US" sz="1800" b="0" strike="noStrike" spc="-1">
                <a:solidFill>
                  <a:srgbClr val="262626"/>
                </a:solidFill>
                <a:latin typeface="Arial"/>
              </a:rPr>
              <a:t>Fifth level</a:t>
            </a:r>
          </a:p>
        </p:txBody>
      </p:sp>
      <p:sp>
        <p:nvSpPr>
          <p:cNvPr id="97" name="PlaceHolder 6"/>
          <p:cNvSpPr>
            <a:spLocks noGrp="1"/>
          </p:cNvSpPr>
          <p:nvPr>
            <p:ph type="body"/>
          </p:nvPr>
        </p:nvSpPr>
        <p:spPr>
          <a:xfrm>
            <a:off x="4648320" y="1600200"/>
            <a:ext cx="4038120" cy="4525560"/>
          </a:xfrm>
          <a:prstGeom prst="rect">
            <a:avLst/>
          </a:prstGeom>
        </p:spPr>
        <p:txBody>
          <a:bodyPr/>
          <a:lstStyle/>
          <a:p>
            <a:pPr marL="343080" indent="-342720">
              <a:lnSpc>
                <a:spcPct val="100000"/>
              </a:lnSpc>
              <a:spcBef>
                <a:spcPts val="561"/>
              </a:spcBef>
              <a:buClr>
                <a:srgbClr val="262626"/>
              </a:buClr>
              <a:buFont typeface="Arial"/>
              <a:buChar char="•"/>
            </a:pPr>
            <a:r>
              <a:rPr lang="en-US" sz="2800" b="0" strike="noStrike" spc="-1">
                <a:solidFill>
                  <a:srgbClr val="262626"/>
                </a:solidFill>
                <a:latin typeface="Arial"/>
              </a:rPr>
              <a:t>Click to edit Master text styles</a:t>
            </a:r>
          </a:p>
          <a:p>
            <a:pPr marL="743040" lvl="1" indent="-285480">
              <a:lnSpc>
                <a:spcPct val="100000"/>
              </a:lnSpc>
              <a:spcBef>
                <a:spcPts val="479"/>
              </a:spcBef>
              <a:buClr>
                <a:srgbClr val="262626"/>
              </a:buClr>
              <a:buFont typeface="Arial"/>
              <a:buChar char="–"/>
            </a:pPr>
            <a:r>
              <a:rPr lang="en-US" sz="2400" b="0" strike="noStrike" spc="-1">
                <a:solidFill>
                  <a:srgbClr val="262626"/>
                </a:solidFill>
                <a:latin typeface="Arial"/>
              </a:rPr>
              <a:t>Second level</a:t>
            </a:r>
          </a:p>
          <a:p>
            <a:pPr marL="1143000" lvl="2" indent="-228240">
              <a:lnSpc>
                <a:spcPct val="100000"/>
              </a:lnSpc>
              <a:spcBef>
                <a:spcPts val="400"/>
              </a:spcBef>
              <a:buClr>
                <a:srgbClr val="262626"/>
              </a:buClr>
              <a:buFont typeface="Arial"/>
              <a:buChar char="•"/>
            </a:pPr>
            <a:r>
              <a:rPr lang="en-US" sz="2000" b="0" strike="noStrike" spc="-1">
                <a:solidFill>
                  <a:srgbClr val="262626"/>
                </a:solidFill>
                <a:latin typeface="Arial"/>
              </a:rPr>
              <a:t>Third level</a:t>
            </a:r>
          </a:p>
          <a:p>
            <a:pPr marL="1600200" lvl="3" indent="-228240">
              <a:lnSpc>
                <a:spcPct val="100000"/>
              </a:lnSpc>
              <a:spcBef>
                <a:spcPts val="360"/>
              </a:spcBef>
              <a:buClr>
                <a:srgbClr val="262626"/>
              </a:buClr>
              <a:buFont typeface="Arial"/>
              <a:buChar char="–"/>
            </a:pPr>
            <a:r>
              <a:rPr lang="en-US" sz="1800" b="0" strike="noStrike" spc="-1">
                <a:solidFill>
                  <a:srgbClr val="262626"/>
                </a:solidFill>
                <a:latin typeface="Arial"/>
              </a:rPr>
              <a:t>Fourth level</a:t>
            </a:r>
          </a:p>
          <a:p>
            <a:pPr marL="2057400" lvl="4" indent="-228240">
              <a:lnSpc>
                <a:spcPct val="100000"/>
              </a:lnSpc>
              <a:spcBef>
                <a:spcPts val="360"/>
              </a:spcBef>
              <a:buClr>
                <a:srgbClr val="262626"/>
              </a:buClr>
              <a:buFont typeface="Arial"/>
              <a:buChar char="»"/>
            </a:pPr>
            <a:r>
              <a:rPr lang="en-US" sz="1800" b="0" strike="noStrike" spc="-1">
                <a:solidFill>
                  <a:srgbClr val="262626"/>
                </a:solidFill>
                <a:latin typeface="Arial"/>
              </a:rPr>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 name="CustomShape 1"/>
          <p:cNvSpPr/>
          <p:nvPr/>
        </p:nvSpPr>
        <p:spPr>
          <a:xfrm>
            <a:off x="449640" y="651492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14F56F0A-B0BB-4F68-A09A-4BC9FA0233ED}" type="slidenum">
              <a:rPr lang="en-IN" sz="800" b="0" strike="noStrike" spc="-1">
                <a:solidFill>
                  <a:srgbClr val="FFFFFF"/>
                </a:solidFill>
                <a:latin typeface="Arial"/>
              </a:rPr>
              <a:t>‹#›</a:t>
            </a:fld>
            <a:endParaRPr lang="en-IN" sz="800" b="0" strike="noStrike" spc="-1">
              <a:latin typeface="Arial"/>
            </a:endParaRPr>
          </a:p>
        </p:txBody>
      </p:sp>
      <p:pic>
        <p:nvPicPr>
          <p:cNvPr id="135" name="Picture 4"/>
          <p:cNvPicPr/>
          <p:nvPr/>
        </p:nvPicPr>
        <p:blipFill>
          <a:blip r:embed="rId14"/>
          <a:stretch/>
        </p:blipFill>
        <p:spPr>
          <a:xfrm>
            <a:off x="0" y="6400800"/>
            <a:ext cx="9143640" cy="456840"/>
          </a:xfrm>
          <a:prstGeom prst="rect">
            <a:avLst/>
          </a:prstGeom>
          <a:ln>
            <a:noFill/>
          </a:ln>
        </p:spPr>
      </p:pic>
      <p:sp>
        <p:nvSpPr>
          <p:cNvPr id="136" name="CustomShape 2"/>
          <p:cNvSpPr/>
          <p:nvPr/>
        </p:nvSpPr>
        <p:spPr>
          <a:xfrm>
            <a:off x="290520" y="6617520"/>
            <a:ext cx="642960" cy="212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fld id="{F874EA05-716C-4000-84C4-15ABF89471FE}" type="slidenum">
              <a:rPr lang="en-IN" sz="800" b="0" strike="noStrike" spc="-1">
                <a:solidFill>
                  <a:srgbClr val="FFFFFF"/>
                </a:solidFill>
                <a:latin typeface="Arial"/>
              </a:rPr>
              <a:t>‹#›</a:t>
            </a:fld>
            <a:endParaRPr lang="en-IN" sz="800" b="0" strike="noStrike" spc="-1">
              <a:latin typeface="Arial"/>
            </a:endParaRPr>
          </a:p>
        </p:txBody>
      </p:sp>
      <p:pic>
        <p:nvPicPr>
          <p:cNvPr id="137" name="Picture 3"/>
          <p:cNvPicPr/>
          <p:nvPr/>
        </p:nvPicPr>
        <p:blipFill>
          <a:blip r:embed="rId15"/>
          <a:stretch/>
        </p:blipFill>
        <p:spPr>
          <a:xfrm>
            <a:off x="0" y="0"/>
            <a:ext cx="9143640" cy="6857640"/>
          </a:xfrm>
          <a:prstGeom prst="rect">
            <a:avLst/>
          </a:prstGeom>
          <a:ln>
            <a:noFill/>
          </a:ln>
        </p:spPr>
      </p:pic>
      <p:sp>
        <p:nvSpPr>
          <p:cNvPr id="138" name="CustomShape 3"/>
          <p:cNvSpPr/>
          <p:nvPr/>
        </p:nvSpPr>
        <p:spPr>
          <a:xfrm>
            <a:off x="449640" y="6572160"/>
            <a:ext cx="37260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1009A45-0C5F-4BAF-9CB3-2C61EF71551E}" type="slidenum">
              <a:rPr lang="en-IN" sz="800" b="0" strike="noStrike" spc="-1">
                <a:solidFill>
                  <a:srgbClr val="FFFFFF"/>
                </a:solidFill>
                <a:latin typeface="Arial"/>
              </a:rPr>
              <a:t>‹#›</a:t>
            </a:fld>
            <a:endParaRPr lang="en-IN" sz="800" b="0" strike="noStrike" spc="-1">
              <a:latin typeface="Arial"/>
            </a:endParaRPr>
          </a:p>
        </p:txBody>
      </p:sp>
      <p:sp>
        <p:nvSpPr>
          <p:cNvPr id="139" name="PlaceHolder 4"/>
          <p:cNvSpPr>
            <a:spLocks noGrp="1"/>
          </p:cNvSpPr>
          <p:nvPr>
            <p:ph type="sldNum"/>
          </p:nvPr>
        </p:nvSpPr>
        <p:spPr>
          <a:xfrm>
            <a:off x="457200" y="6407640"/>
            <a:ext cx="2133360" cy="364680"/>
          </a:xfrm>
          <a:prstGeom prst="rect">
            <a:avLst/>
          </a:prstGeom>
        </p:spPr>
        <p:txBody>
          <a:bodyPr lIns="90000" tIns="45000" rIns="90000" bIns="45000" anchor="ctr"/>
          <a:lstStyle/>
          <a:p>
            <a:pPr>
              <a:lnSpc>
                <a:spcPct val="100000"/>
              </a:lnSpc>
            </a:pPr>
            <a:fld id="{579FE1B6-B7B6-4403-9843-BF8D6BAF7902}" type="slidenum">
              <a:rPr lang="en-IN" sz="800" b="0" strike="noStrike" spc="-1">
                <a:solidFill>
                  <a:srgbClr val="FFFFFF"/>
                </a:solidFill>
                <a:latin typeface="Arial"/>
              </a:rPr>
              <a:t>‹#›</a:t>
            </a:fld>
            <a:endParaRPr lang="en-IN" sz="800" b="0" strike="noStrike" spc="-1">
              <a:latin typeface="Times New Roman"/>
            </a:endParaRPr>
          </a:p>
        </p:txBody>
      </p:sp>
      <p:sp>
        <p:nvSpPr>
          <p:cNvPr id="140" name="PlaceHolder 5"/>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262626"/>
                </a:solidFill>
                <a:latin typeface="Arial"/>
              </a:rPr>
              <a:t>Click to edit the title text format</a:t>
            </a:r>
          </a:p>
        </p:txBody>
      </p:sp>
      <p:sp>
        <p:nvSpPr>
          <p:cNvPr id="141" name="PlaceHolder 6"/>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262626"/>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262626"/>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262626"/>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262626"/>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262626"/>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262626"/>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262626"/>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5.jpeg"/><Relationship Id="rId1" Type="http://schemas.openxmlformats.org/officeDocument/2006/relationships/slideLayout" Target="../slideLayouts/slideLayout28.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hyperlink" Target="https://render.githubusercontent.com/view/ipynb?color_mode=light&amp;commit=98857319a78f95d464623f296e5859219e72e8bf&amp;enc_url=68747470733a2f2f7261772e67697468756275736572636f6e74656e742e636f6d2f6c6f706573656c696f2f512d415f43686578506572745f646174617365742f393838353733313961373866393564343634363233663239366535383539323139653732653862662f4e4c455f51253236412e6970796e62&amp;nwo=lopeselio/Q-A_ChexPert_dataset&amp;path=NLE_Q&amp;A.ipynb&amp;repository_id=315505706&amp;repository_type=Repository#Entity-Extraction-using-Natural-Language-processing" TargetMode="Externa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576000" y="3412800"/>
            <a:ext cx="766800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500"/>
              </a:spcBef>
            </a:pPr>
            <a:r>
              <a:rPr lang="en-IN" sz="3000" b="1" strike="noStrike" spc="-1" dirty="0" err="1">
                <a:solidFill>
                  <a:srgbClr val="FFFFFF"/>
                </a:solidFill>
                <a:latin typeface="Arial"/>
                <a:ea typeface="ヒラギノ角ゴ Pro W3"/>
              </a:rPr>
              <a:t>NurseYou</a:t>
            </a:r>
            <a:r>
              <a:rPr lang="en-IN" sz="3000" b="1" strike="noStrike" spc="-1" dirty="0">
                <a:solidFill>
                  <a:srgbClr val="FFFFFF"/>
                </a:solidFill>
                <a:latin typeface="Arial"/>
                <a:ea typeface="ヒラギノ角ゴ Pro W3"/>
              </a:rPr>
              <a:t> </a:t>
            </a:r>
            <a:endParaRPr lang="en-IN" sz="3000" b="0" strike="noStrike" spc="-1" dirty="0">
              <a:latin typeface="Arial"/>
            </a:endParaRPr>
          </a:p>
        </p:txBody>
      </p:sp>
      <p:sp>
        <p:nvSpPr>
          <p:cNvPr id="179" name="CustomShape 2"/>
          <p:cNvSpPr/>
          <p:nvPr/>
        </p:nvSpPr>
        <p:spPr>
          <a:xfrm>
            <a:off x="590760" y="3958920"/>
            <a:ext cx="7371720" cy="125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IN" sz="1600" b="1" strike="noStrike" spc="-1" dirty="0">
                <a:solidFill>
                  <a:srgbClr val="FFFFFF"/>
                </a:solidFill>
                <a:latin typeface="Arial"/>
                <a:ea typeface="ヒラギノ角ゴ Pro W3"/>
              </a:rPr>
              <a:t>Team Name</a:t>
            </a:r>
            <a:r>
              <a:rPr lang="en-IN" sz="1600" b="0" strike="noStrike" spc="-1" dirty="0">
                <a:solidFill>
                  <a:srgbClr val="FFFFFF"/>
                </a:solidFill>
                <a:latin typeface="Arial"/>
                <a:ea typeface="ヒラギノ角ゴ Pro W3"/>
              </a:rPr>
              <a:t>: </a:t>
            </a:r>
            <a:r>
              <a:rPr lang="en-IN" sz="1600" b="0" strike="noStrike" spc="-1" dirty="0" err="1">
                <a:solidFill>
                  <a:srgbClr val="FFFFFF"/>
                </a:solidFill>
                <a:latin typeface="Arial"/>
                <a:ea typeface="ヒラギノ角ゴ Pro W3"/>
              </a:rPr>
              <a:t>Brute.Force.Cares</a:t>
            </a:r>
            <a:r>
              <a:rPr lang="en-IN" sz="1600" b="0" strike="noStrike" spc="-1" dirty="0">
                <a:solidFill>
                  <a:srgbClr val="FFFFFF"/>
                </a:solidFill>
                <a:latin typeface="Arial"/>
                <a:ea typeface="ヒラギノ角ゴ Pro W3"/>
              </a:rPr>
              <a:t>, </a:t>
            </a:r>
            <a:r>
              <a:rPr lang="en-IN" sz="1600" b="1" strike="noStrike" spc="-1" dirty="0">
                <a:solidFill>
                  <a:srgbClr val="FFFFFF"/>
                </a:solidFill>
                <a:latin typeface="Arial"/>
                <a:ea typeface="ヒラギノ角ゴ Pro W3"/>
              </a:rPr>
              <a:t>Team Number</a:t>
            </a:r>
            <a:r>
              <a:rPr lang="en-IN" sz="1600" b="0" strike="noStrike" spc="-1" dirty="0">
                <a:solidFill>
                  <a:srgbClr val="FFFFFF"/>
                </a:solidFill>
                <a:latin typeface="Arial"/>
                <a:ea typeface="ヒラギノ角ゴ Pro W3"/>
              </a:rPr>
              <a:t>: 7, </a:t>
            </a:r>
            <a:endParaRPr lang="en-IN" sz="1600" b="0" strike="noStrike" spc="-1" dirty="0">
              <a:latin typeface="Arial"/>
            </a:endParaRPr>
          </a:p>
          <a:p>
            <a:pPr>
              <a:lnSpc>
                <a:spcPct val="100000"/>
              </a:lnSpc>
              <a:spcBef>
                <a:spcPts val="1001"/>
              </a:spcBef>
            </a:pPr>
            <a:r>
              <a:rPr lang="en-IN" sz="1600" b="1" strike="noStrike" spc="-1" dirty="0">
                <a:solidFill>
                  <a:srgbClr val="FFFFFF"/>
                </a:solidFill>
                <a:latin typeface="Arial"/>
                <a:ea typeface="ヒラギノ角ゴ Pro W3"/>
              </a:rPr>
              <a:t>Team ID</a:t>
            </a:r>
            <a:r>
              <a:rPr lang="en-IN" sz="1600" b="0" strike="noStrike" spc="-1" dirty="0">
                <a:solidFill>
                  <a:srgbClr val="FFFFFF"/>
                </a:solidFill>
                <a:latin typeface="Arial"/>
                <a:ea typeface="ヒラギノ角ゴ Pro W3"/>
              </a:rPr>
              <a:t>: 4403908, </a:t>
            </a:r>
            <a:r>
              <a:rPr lang="en-IN" sz="1600" b="1" strike="noStrike" spc="-1" dirty="0">
                <a:solidFill>
                  <a:srgbClr val="FFFFFF"/>
                </a:solidFill>
                <a:latin typeface="Arial"/>
                <a:ea typeface="ヒラギノ角ゴ Pro W3"/>
              </a:rPr>
              <a:t>Team Members</a:t>
            </a:r>
            <a:r>
              <a:rPr lang="en-IN" sz="1600" b="0" strike="noStrike" spc="-1" dirty="0">
                <a:solidFill>
                  <a:srgbClr val="FFFFFF"/>
                </a:solidFill>
                <a:latin typeface="Arial"/>
                <a:ea typeface="ヒラギノ角ゴ Pro W3"/>
              </a:rPr>
              <a:t>: </a:t>
            </a:r>
            <a:r>
              <a:rPr lang="en-IN" sz="1600" b="0" strike="noStrike" spc="-1" dirty="0" err="1">
                <a:solidFill>
                  <a:srgbClr val="FFFFFF"/>
                </a:solidFill>
                <a:latin typeface="Arial"/>
                <a:ea typeface="ヒラギノ角ゴ Pro W3"/>
              </a:rPr>
              <a:t>Ayush</a:t>
            </a:r>
            <a:r>
              <a:rPr lang="en-IN" sz="1600" b="0" strike="noStrike" spc="-1" dirty="0">
                <a:solidFill>
                  <a:srgbClr val="FFFFFF"/>
                </a:solidFill>
                <a:latin typeface="Arial"/>
                <a:ea typeface="ヒラギノ角ゴ Pro W3"/>
              </a:rPr>
              <a:t>(c), </a:t>
            </a:r>
            <a:r>
              <a:rPr lang="en-IN" sz="1600" b="0" strike="noStrike" spc="-1" dirty="0" err="1">
                <a:solidFill>
                  <a:srgbClr val="FFFFFF"/>
                </a:solidFill>
                <a:latin typeface="Arial"/>
                <a:ea typeface="ヒラギノ角ゴ Pro W3"/>
              </a:rPr>
              <a:t>Devansh</a:t>
            </a:r>
            <a:r>
              <a:rPr lang="en-IN" sz="1600" b="0" strike="noStrike" spc="-1" dirty="0">
                <a:solidFill>
                  <a:srgbClr val="FFFFFF"/>
                </a:solidFill>
                <a:latin typeface="Arial"/>
                <a:ea typeface="ヒラギノ角ゴ Pro W3"/>
              </a:rPr>
              <a:t>, Elio </a:t>
            </a:r>
            <a:endParaRPr lang="en-IN" sz="1600" b="0" strike="noStrike" spc="-1" dirty="0">
              <a:latin typeface="Arial"/>
            </a:endParaRPr>
          </a:p>
          <a:p>
            <a:pPr>
              <a:lnSpc>
                <a:spcPct val="100000"/>
              </a:lnSpc>
              <a:spcBef>
                <a:spcPts val="1001"/>
              </a:spcBef>
            </a:pPr>
            <a:r>
              <a:rPr lang="en-IN" sz="1600" b="1" strike="noStrike" spc="-1" dirty="0">
                <a:solidFill>
                  <a:srgbClr val="FFFFFF"/>
                </a:solidFill>
                <a:latin typeface="Arial"/>
                <a:ea typeface="ヒラギノ角ゴ Pro W3"/>
              </a:rPr>
              <a:t>Campus Name and Batch</a:t>
            </a:r>
            <a:r>
              <a:rPr lang="en-IN" sz="1600" b="0" strike="noStrike" spc="-1" dirty="0">
                <a:solidFill>
                  <a:srgbClr val="FFFFFF"/>
                </a:solidFill>
                <a:latin typeface="Arial"/>
                <a:ea typeface="ヒラギノ角ゴ Pro W3"/>
              </a:rPr>
              <a:t>: Vellore Institute of Technology,  </a:t>
            </a:r>
            <a:r>
              <a:rPr lang="en-IN" sz="1600" b="0" strike="noStrike" spc="-1" dirty="0" smtClean="0">
                <a:solidFill>
                  <a:srgbClr val="FFFFFF"/>
                </a:solidFill>
                <a:latin typeface="Arial"/>
                <a:ea typeface="ヒラギノ角ゴ Pro W3"/>
              </a:rPr>
              <a:t>2022 Batch</a:t>
            </a:r>
            <a:endParaRPr lang="en-IN" sz="1600" b="0" strike="noStrike" spc="-1" dirty="0">
              <a:latin typeface="Arial"/>
            </a:endParaRPr>
          </a:p>
        </p:txBody>
      </p:sp>
      <p:sp>
        <p:nvSpPr>
          <p:cNvPr id="180" name="CustomShape 3"/>
          <p:cNvSpPr/>
          <p:nvPr/>
        </p:nvSpPr>
        <p:spPr>
          <a:xfrm>
            <a:off x="2666880" y="1219320"/>
            <a:ext cx="152352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800" b="0" strike="noStrike" spc="-1">
                <a:solidFill>
                  <a:srgbClr val="FFFFFF"/>
                </a:solidFill>
                <a:latin typeface="Arial"/>
                <a:ea typeface="Calibri"/>
              </a:rPr>
              <a:t>Ashutosh J. </a:t>
            </a:r>
            <a:endParaRPr lang="en-IN" sz="800" b="0" strike="noStrike" spc="-1">
              <a:latin typeface="Arial"/>
            </a:endParaRPr>
          </a:p>
          <a:p>
            <a:pPr algn="r">
              <a:lnSpc>
                <a:spcPct val="100000"/>
              </a:lnSpc>
            </a:pPr>
            <a:r>
              <a:rPr lang="en-IN" sz="800" b="0" strike="noStrike" spc="-1">
                <a:solidFill>
                  <a:srgbClr val="FFFFFF"/>
                </a:solidFill>
                <a:latin typeface="Arial"/>
                <a:ea typeface="Calibri"/>
              </a:rPr>
              <a:t>Lead Vocalist &amp; Guitarist </a:t>
            </a:r>
            <a:endParaRPr lang="en-IN" sz="800" b="0" strike="noStrike" spc="-1">
              <a:latin typeface="Arial"/>
            </a:endParaRPr>
          </a:p>
          <a:p>
            <a:pPr algn="r">
              <a:lnSpc>
                <a:spcPct val="100000"/>
              </a:lnSpc>
            </a:pPr>
            <a:r>
              <a:rPr lang="en-IN" sz="800" b="0" strike="noStrike" spc="-1">
                <a:solidFill>
                  <a:srgbClr val="FFFFFF"/>
                </a:solidFill>
                <a:latin typeface="Arial"/>
                <a:ea typeface="Calibri"/>
              </a:rPr>
              <a:t>IT Support Specialist </a:t>
            </a:r>
            <a:endParaRPr lang="en-IN" sz="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2"/>
          <p:cNvPicPr/>
          <p:nvPr/>
        </p:nvPicPr>
        <p:blipFill>
          <a:blip r:embed="rId2"/>
          <a:stretch/>
        </p:blipFill>
        <p:spPr>
          <a:xfrm>
            <a:off x="0" y="0"/>
            <a:ext cx="9143640" cy="6857640"/>
          </a:xfrm>
          <a:prstGeom prst="rect">
            <a:avLst/>
          </a:prstGeom>
          <a:ln>
            <a:noFill/>
          </a:ln>
        </p:spPr>
      </p:pic>
      <p:sp>
        <p:nvSpPr>
          <p:cNvPr id="183" name="TextShape 1"/>
          <p:cNvSpPr txBox="1"/>
          <p:nvPr/>
        </p:nvSpPr>
        <p:spPr>
          <a:xfrm>
            <a:off x="371520" y="369455"/>
            <a:ext cx="8343720" cy="6142181"/>
          </a:xfrm>
          <a:prstGeom prst="rect">
            <a:avLst/>
          </a:prstGeom>
          <a:noFill/>
          <a:ln>
            <a:noFill/>
          </a:ln>
        </p:spPr>
        <p:txBody>
          <a:bodyPr/>
          <a:lstStyle/>
          <a:p>
            <a:r>
              <a:rPr lang="en-IN" sz="2400" dirty="0" err="1" smtClean="0"/>
              <a:t>lsy</a:t>
            </a:r>
            <a:r>
              <a:rPr lang="en-IN" sz="2400" dirty="0" smtClean="0"/>
              <a:t> patients</a:t>
            </a:r>
            <a:endParaRPr lang="en-IN" sz="24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32980" y="369455"/>
            <a:ext cx="2759710" cy="5135880"/>
          </a:xfrm>
          <a:prstGeom prst="rect">
            <a:avLst/>
          </a:prstGeom>
        </p:spPr>
      </p:pic>
      <p:pic>
        <p:nvPicPr>
          <p:cNvPr id="5" name="Picture 4" descr="C:\Users\LENOVO\Downloads\Screenshot_20200524-162706 (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5077" y="350405"/>
            <a:ext cx="2758440" cy="5173980"/>
          </a:xfrm>
          <a:prstGeom prst="rect">
            <a:avLst/>
          </a:prstGeom>
          <a:noFill/>
          <a:ln>
            <a:noFill/>
          </a:ln>
        </p:spPr>
      </p:pic>
      <p:pic>
        <p:nvPicPr>
          <p:cNvPr id="6" name="Picture 5"/>
          <p:cNvPicPr/>
          <p:nvPr/>
        </p:nvPicPr>
        <p:blipFill rotWithShape="1">
          <a:blip r:embed="rId5"/>
          <a:srcRect l="-2512" t="3861" r="2512" b="10193"/>
          <a:stretch/>
        </p:blipFill>
        <p:spPr bwMode="auto">
          <a:xfrm>
            <a:off x="6012642" y="350405"/>
            <a:ext cx="2702598" cy="515493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6350731" y="5576642"/>
            <a:ext cx="2364509" cy="954107"/>
          </a:xfrm>
          <a:prstGeom prst="rect">
            <a:avLst/>
          </a:prstGeom>
          <a:noFill/>
        </p:spPr>
        <p:txBody>
          <a:bodyPr wrap="square" rtlCol="0">
            <a:spAutoFit/>
          </a:bodyPr>
          <a:lstStyle/>
          <a:p>
            <a:r>
              <a:rPr lang="en-IN" sz="1400" dirty="0" smtClean="0"/>
              <a:t>Mouth open detection during drooling/distress in cerebral palsy patients, triggers the distress alarm.</a:t>
            </a:r>
            <a:endParaRPr lang="en-IN" sz="1400" dirty="0"/>
          </a:p>
        </p:txBody>
      </p:sp>
      <p:sp>
        <p:nvSpPr>
          <p:cNvPr id="3" name="TextBox 2"/>
          <p:cNvSpPr txBox="1"/>
          <p:nvPr/>
        </p:nvSpPr>
        <p:spPr>
          <a:xfrm>
            <a:off x="3165077" y="5652655"/>
            <a:ext cx="2758440" cy="1015663"/>
          </a:xfrm>
          <a:prstGeom prst="rect">
            <a:avLst/>
          </a:prstGeom>
          <a:noFill/>
        </p:spPr>
        <p:txBody>
          <a:bodyPr wrap="square" rtlCol="0">
            <a:spAutoFit/>
          </a:bodyPr>
          <a:lstStyle/>
          <a:p>
            <a:r>
              <a:rPr lang="en-IN" sz="1200" dirty="0" smtClean="0"/>
              <a:t>Dashboard to display patient heartbeat, body temp, distress alarm in real time, monitored continuously by hardware mounted on the wheelchair or place of rest</a:t>
            </a:r>
            <a:endParaRPr lang="en-IN" sz="1200" dirty="0"/>
          </a:p>
        </p:txBody>
      </p:sp>
      <p:sp>
        <p:nvSpPr>
          <p:cNvPr id="7" name="TextBox 6"/>
          <p:cNvSpPr txBox="1"/>
          <p:nvPr/>
        </p:nvSpPr>
        <p:spPr>
          <a:xfrm>
            <a:off x="574828" y="5761308"/>
            <a:ext cx="2417862" cy="369332"/>
          </a:xfrm>
          <a:prstGeom prst="rect">
            <a:avLst/>
          </a:prstGeom>
          <a:noFill/>
        </p:spPr>
        <p:txBody>
          <a:bodyPr wrap="square" rtlCol="0">
            <a:spAutoFit/>
          </a:bodyPr>
          <a:lstStyle/>
          <a:p>
            <a:r>
              <a:rPr lang="en-IN" dirty="0" smtClean="0"/>
              <a:t>Splash screen</a:t>
            </a:r>
            <a:endParaRPr lang="en-IN" dirty="0"/>
          </a:p>
        </p:txBody>
      </p:sp>
    </p:spTree>
    <p:extLst>
      <p:ext uri="{BB962C8B-B14F-4D97-AF65-F5344CB8AC3E}">
        <p14:creationId xmlns:p14="http://schemas.microsoft.com/office/powerpoint/2010/main" val="117570620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371520" y="2190600"/>
            <a:ext cx="8343720" cy="2381040"/>
          </a:xfrm>
          <a:prstGeom prst="rect">
            <a:avLst/>
          </a:prstGeom>
          <a:noFill/>
          <a:ln>
            <a:noFill/>
          </a:ln>
        </p:spPr>
        <p:txBody>
          <a:bodyPr/>
          <a:lstStyle/>
          <a:p>
            <a:pPr algn="ctr">
              <a:lnSpc>
                <a:spcPct val="100000"/>
              </a:lnSpc>
              <a:spcBef>
                <a:spcPts val="799"/>
              </a:spcBef>
            </a:pPr>
            <a:r>
              <a:rPr lang="en-US" sz="2400" b="1" strike="noStrike" spc="-1" dirty="0" smtClean="0">
                <a:latin typeface="Arial"/>
                <a:ea typeface="ヒラギノ角ゴ Pro W3"/>
              </a:rPr>
              <a:t>An alarm is sounded to the caretaker/doctor using the app.</a:t>
            </a:r>
          </a:p>
          <a:p>
            <a:pPr marL="457200" indent="-457200" algn="ctr">
              <a:lnSpc>
                <a:spcPct val="100000"/>
              </a:lnSpc>
              <a:spcBef>
                <a:spcPts val="799"/>
              </a:spcBef>
              <a:buAutoNum type="arabicPeriod"/>
            </a:pPr>
            <a:r>
              <a:rPr lang="en-US" sz="2400" spc="-1" dirty="0" smtClean="0">
                <a:solidFill>
                  <a:srgbClr val="C00000"/>
                </a:solidFill>
                <a:latin typeface="Arial"/>
                <a:ea typeface="ヒラギノ角ゴ Pro W3"/>
              </a:rPr>
              <a:t>When the </a:t>
            </a:r>
            <a:r>
              <a:rPr lang="en-US" sz="2400" b="1" spc="-1" dirty="0" smtClean="0">
                <a:solidFill>
                  <a:srgbClr val="C00000"/>
                </a:solidFill>
                <a:latin typeface="Arial"/>
                <a:ea typeface="ヒラギノ角ゴ Pro W3"/>
              </a:rPr>
              <a:t>heartbeat/pulse</a:t>
            </a:r>
            <a:r>
              <a:rPr lang="en-US" sz="2400" spc="-1" dirty="0" smtClean="0">
                <a:solidFill>
                  <a:srgbClr val="C00000"/>
                </a:solidFill>
                <a:latin typeface="Arial"/>
                <a:ea typeface="ヒラギノ角ゴ Pro W3"/>
              </a:rPr>
              <a:t> crosses a threshold.</a:t>
            </a:r>
          </a:p>
          <a:p>
            <a:pPr marL="457200" indent="-457200" algn="ctr">
              <a:lnSpc>
                <a:spcPct val="100000"/>
              </a:lnSpc>
              <a:spcBef>
                <a:spcPts val="799"/>
              </a:spcBef>
              <a:buAutoNum type="arabicPeriod"/>
            </a:pPr>
            <a:r>
              <a:rPr lang="en-US" sz="2400" b="0" strike="noStrike" spc="-1" dirty="0" smtClean="0">
                <a:solidFill>
                  <a:srgbClr val="C00000"/>
                </a:solidFill>
                <a:latin typeface="Arial"/>
                <a:ea typeface="ヒラギノ角ゴ Pro W3"/>
              </a:rPr>
              <a:t>When the </a:t>
            </a:r>
            <a:r>
              <a:rPr lang="en-US" sz="2400" b="1" strike="noStrike" spc="-1" dirty="0" smtClean="0">
                <a:solidFill>
                  <a:srgbClr val="C00000"/>
                </a:solidFill>
                <a:latin typeface="Arial"/>
                <a:ea typeface="ヒラギノ角ゴ Pro W3"/>
              </a:rPr>
              <a:t>body temperature </a:t>
            </a:r>
            <a:r>
              <a:rPr lang="en-US" sz="2400" b="0" strike="noStrike" spc="-1" dirty="0" smtClean="0">
                <a:solidFill>
                  <a:srgbClr val="C00000"/>
                </a:solidFill>
                <a:latin typeface="Arial"/>
                <a:ea typeface="ヒラギノ角ゴ Pro W3"/>
              </a:rPr>
              <a:t>is above the normal body temperature</a:t>
            </a:r>
          </a:p>
          <a:p>
            <a:pPr marL="457200" indent="-457200" algn="ctr">
              <a:lnSpc>
                <a:spcPct val="100000"/>
              </a:lnSpc>
              <a:spcBef>
                <a:spcPts val="799"/>
              </a:spcBef>
              <a:buAutoNum type="arabicPeriod"/>
            </a:pPr>
            <a:r>
              <a:rPr lang="en-US" sz="2400" spc="-1" dirty="0" smtClean="0">
                <a:solidFill>
                  <a:srgbClr val="C00000"/>
                </a:solidFill>
                <a:latin typeface="Arial"/>
                <a:ea typeface="ヒラギノ角ゴ Pro W3"/>
              </a:rPr>
              <a:t>When the patient shows signs of distress monitored by a camera and detected by i</a:t>
            </a:r>
            <a:r>
              <a:rPr lang="en-US" sz="2400" b="1" spc="-1" dirty="0" smtClean="0">
                <a:solidFill>
                  <a:srgbClr val="C00000"/>
                </a:solidFill>
                <a:latin typeface="Arial"/>
                <a:ea typeface="ヒラギノ角ゴ Pro W3"/>
              </a:rPr>
              <a:t>mage processing algorithms and AI detecting (open mouth gesture</a:t>
            </a:r>
            <a:r>
              <a:rPr lang="en-US" sz="2400" spc="-1" dirty="0" smtClean="0">
                <a:solidFill>
                  <a:srgbClr val="C00000"/>
                </a:solidFill>
                <a:latin typeface="Arial"/>
                <a:ea typeface="ヒラギノ角ゴ Pro W3"/>
              </a:rPr>
              <a:t>) which indicates drooling in </a:t>
            </a:r>
            <a:r>
              <a:rPr lang="en-US" sz="2400" b="1" spc="-1" dirty="0" smtClean="0">
                <a:solidFill>
                  <a:srgbClr val="C00000"/>
                </a:solidFill>
                <a:latin typeface="Arial"/>
                <a:ea typeface="ヒラギノ角ゴ Pro W3"/>
              </a:rPr>
              <a:t>cerebral palsy patients </a:t>
            </a:r>
            <a:r>
              <a:rPr lang="en-US" sz="2400" spc="-1" dirty="0" smtClean="0">
                <a:solidFill>
                  <a:srgbClr val="C00000"/>
                </a:solidFill>
                <a:latin typeface="Arial"/>
                <a:ea typeface="ヒラギノ角ゴ Pro W3"/>
              </a:rPr>
              <a:t>and discomfort in </a:t>
            </a:r>
            <a:r>
              <a:rPr lang="en-US" sz="2400" b="1" spc="-1" dirty="0" smtClean="0">
                <a:solidFill>
                  <a:srgbClr val="C00000"/>
                </a:solidFill>
                <a:latin typeface="Arial"/>
                <a:ea typeface="ヒラギノ角ゴ Pro W3"/>
              </a:rPr>
              <a:t>elderly handicapped people</a:t>
            </a:r>
            <a:r>
              <a:rPr lang="en-US" sz="2400" spc="-1" dirty="0" smtClean="0">
                <a:solidFill>
                  <a:srgbClr val="C00000"/>
                </a:solidFill>
                <a:latin typeface="Arial"/>
                <a:ea typeface="ヒラギノ角ゴ Pro W3"/>
              </a:rPr>
              <a:t>.</a:t>
            </a:r>
            <a:r>
              <a:rPr lang="en-US" sz="2400" b="0" strike="noStrike" spc="-1" dirty="0">
                <a:solidFill>
                  <a:srgbClr val="C00000"/>
                </a:solidFill>
                <a:latin typeface="Arial"/>
                <a:ea typeface="ヒラギノ角ゴ Pro W3"/>
              </a:rPr>
              <a:t> </a:t>
            </a:r>
            <a:endParaRPr lang="en-US" sz="2400" b="0" strike="noStrike" spc="-1" dirty="0">
              <a:solidFill>
                <a:srgbClr val="C00000"/>
              </a:solidFill>
              <a:latin typeface="Arial"/>
            </a:endParaRPr>
          </a:p>
        </p:txBody>
      </p:sp>
      <p:sp>
        <p:nvSpPr>
          <p:cNvPr id="2" name="TextBox 1"/>
          <p:cNvSpPr txBox="1"/>
          <p:nvPr/>
        </p:nvSpPr>
        <p:spPr>
          <a:xfrm>
            <a:off x="1459345" y="341745"/>
            <a:ext cx="6382328" cy="1323439"/>
          </a:xfrm>
          <a:prstGeom prst="rect">
            <a:avLst/>
          </a:prstGeom>
          <a:noFill/>
        </p:spPr>
        <p:txBody>
          <a:bodyPr wrap="square" rtlCol="0">
            <a:spAutoFit/>
          </a:bodyPr>
          <a:lstStyle/>
          <a:p>
            <a:pPr algn="ctr"/>
            <a:r>
              <a:rPr lang="en-IN" sz="4000" dirty="0" smtClean="0"/>
              <a:t>Alarm system feature in </a:t>
            </a:r>
            <a:r>
              <a:rPr lang="en-IN" sz="4000" dirty="0" err="1" smtClean="0"/>
              <a:t>Robocare</a:t>
            </a:r>
            <a:r>
              <a:rPr lang="en-IN" sz="4000" dirty="0" smtClean="0"/>
              <a:t> app</a:t>
            </a:r>
            <a:endParaRPr lang="en-IN" sz="4000" dirty="0"/>
          </a:p>
        </p:txBody>
      </p:sp>
    </p:spTree>
    <p:extLst>
      <p:ext uri="{BB962C8B-B14F-4D97-AF65-F5344CB8AC3E}">
        <p14:creationId xmlns:p14="http://schemas.microsoft.com/office/powerpoint/2010/main" val="17919885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
          <p:cNvPicPr/>
          <p:nvPr/>
        </p:nvPicPr>
        <p:blipFill>
          <a:blip r:embed="rId2"/>
          <a:stretch/>
        </p:blipFill>
        <p:spPr>
          <a:xfrm>
            <a:off x="0" y="0"/>
            <a:ext cx="9143640" cy="6857640"/>
          </a:xfrm>
          <a:prstGeom prst="rect">
            <a:avLst/>
          </a:prstGeom>
          <a:ln>
            <a:noFill/>
          </a:ln>
        </p:spPr>
      </p:pic>
      <p:sp>
        <p:nvSpPr>
          <p:cNvPr id="185" name="TextShape 1"/>
          <p:cNvSpPr txBox="1"/>
          <p:nvPr/>
        </p:nvSpPr>
        <p:spPr>
          <a:xfrm>
            <a:off x="1009800" y="2190600"/>
            <a:ext cx="7219440" cy="2381040"/>
          </a:xfrm>
          <a:prstGeom prst="rect">
            <a:avLst/>
          </a:prstGeom>
          <a:noFill/>
          <a:ln>
            <a:noFill/>
          </a:ln>
        </p:spPr>
        <p:txBody>
          <a:bodyPr/>
          <a:lstStyle/>
          <a:p>
            <a:pPr algn="ctr">
              <a:lnSpc>
                <a:spcPct val="100000"/>
              </a:lnSpc>
              <a:spcBef>
                <a:spcPts val="799"/>
              </a:spcBef>
            </a:pPr>
            <a:r>
              <a:rPr lang="en-US" sz="2400" b="0" strike="noStrike" spc="-1" dirty="0">
                <a:solidFill>
                  <a:srgbClr val="FFFFFF"/>
                </a:solidFill>
                <a:latin typeface="Arial"/>
                <a:ea typeface="ヒラギノ角ゴ Pro W3"/>
              </a:rPr>
              <a:t> </a:t>
            </a:r>
            <a:endParaRPr lang="en-US" sz="2400" b="0" strike="noStrike" spc="-1" dirty="0">
              <a:solidFill>
                <a:srgbClr val="262626"/>
              </a:solid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2" y="1519021"/>
            <a:ext cx="8563776" cy="4817124"/>
          </a:xfrm>
          <a:prstGeom prst="rect">
            <a:avLst/>
          </a:prstGeom>
        </p:spPr>
      </p:pic>
      <p:sp>
        <p:nvSpPr>
          <p:cNvPr id="3" name="TextBox 2"/>
          <p:cNvSpPr txBox="1"/>
          <p:nvPr/>
        </p:nvSpPr>
        <p:spPr>
          <a:xfrm>
            <a:off x="1256145" y="536900"/>
            <a:ext cx="6973095" cy="1107996"/>
          </a:xfrm>
          <a:prstGeom prst="rect">
            <a:avLst/>
          </a:prstGeom>
          <a:noFill/>
        </p:spPr>
        <p:txBody>
          <a:bodyPr wrap="square" rtlCol="0">
            <a:spAutoFit/>
          </a:bodyPr>
          <a:lstStyle/>
          <a:p>
            <a:pPr algn="ctr"/>
            <a:r>
              <a:rPr lang="en-US" sz="2400" b="1" spc="-1" dirty="0" err="1" smtClean="0">
                <a:solidFill>
                  <a:srgbClr val="262626"/>
                </a:solidFill>
              </a:rPr>
              <a:t>MediChat</a:t>
            </a:r>
            <a:r>
              <a:rPr lang="en-US" sz="2400" b="1" spc="-1" dirty="0" smtClean="0">
                <a:solidFill>
                  <a:srgbClr val="262626"/>
                </a:solidFill>
              </a:rPr>
              <a:t> </a:t>
            </a:r>
            <a:r>
              <a:rPr lang="en-US" sz="2400" b="1" spc="-1" dirty="0">
                <a:solidFill>
                  <a:srgbClr val="262626"/>
                </a:solidFill>
              </a:rPr>
              <a:t>– A Slack for patients and </a:t>
            </a:r>
            <a:r>
              <a:rPr lang="en-US" sz="2400" b="1" spc="-1" dirty="0" smtClean="0">
                <a:solidFill>
                  <a:srgbClr val="262626"/>
                </a:solidFill>
              </a:rPr>
              <a:t>doctors</a:t>
            </a:r>
          </a:p>
          <a:p>
            <a:pPr algn="ctr"/>
            <a:r>
              <a:rPr lang="en-US" sz="2400" b="1" spc="-1" dirty="0" smtClean="0">
                <a:solidFill>
                  <a:srgbClr val="262626"/>
                </a:solidFill>
              </a:rPr>
              <a:t>(Website)</a:t>
            </a:r>
            <a:endParaRPr lang="en-US" sz="2400" b="1" spc="-1" dirty="0">
              <a:solidFill>
                <a:srgbClr val="262626"/>
              </a:solidFill>
            </a:endParaRPr>
          </a:p>
          <a:p>
            <a:endParaRPr lang="en-IN" dirty="0"/>
          </a:p>
        </p:txBody>
      </p:sp>
    </p:spTree>
    <p:extLst>
      <p:ext uri="{BB962C8B-B14F-4D97-AF65-F5344CB8AC3E}">
        <p14:creationId xmlns:p14="http://schemas.microsoft.com/office/powerpoint/2010/main" val="16581153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
          <p:cNvPicPr/>
          <p:nvPr/>
        </p:nvPicPr>
        <p:blipFill>
          <a:blip r:embed="rId2"/>
          <a:stretch/>
        </p:blipFill>
        <p:spPr>
          <a:xfrm>
            <a:off x="0" y="0"/>
            <a:ext cx="9143640" cy="6857640"/>
          </a:xfrm>
          <a:prstGeom prst="rect">
            <a:avLst/>
          </a:prstGeom>
          <a:ln>
            <a:noFill/>
          </a:ln>
        </p:spPr>
      </p:pic>
      <p:sp>
        <p:nvSpPr>
          <p:cNvPr id="185" name="TextShape 1"/>
          <p:cNvSpPr txBox="1"/>
          <p:nvPr/>
        </p:nvSpPr>
        <p:spPr>
          <a:xfrm>
            <a:off x="332509" y="269436"/>
            <a:ext cx="8349673" cy="6306855"/>
          </a:xfrm>
          <a:prstGeom prst="rect">
            <a:avLst/>
          </a:prstGeom>
          <a:noFill/>
          <a:ln>
            <a:noFill/>
          </a:ln>
        </p:spPr>
        <p:txBody>
          <a:bodyPr/>
          <a:lstStyle/>
          <a:p>
            <a:pPr algn="ctr">
              <a:lnSpc>
                <a:spcPct val="100000"/>
              </a:lnSpc>
              <a:spcBef>
                <a:spcPts val="799"/>
              </a:spcBef>
            </a:pPr>
            <a:r>
              <a:rPr lang="en-US" sz="2400" b="1" strike="noStrike" spc="-1" dirty="0" err="1" smtClean="0">
                <a:solidFill>
                  <a:srgbClr val="FFFF00"/>
                </a:solidFill>
                <a:latin typeface="Arial"/>
              </a:rPr>
              <a:t>MediChat</a:t>
            </a:r>
            <a:r>
              <a:rPr lang="en-US" sz="2400" b="1" strike="noStrike" spc="-1" dirty="0" smtClean="0">
                <a:solidFill>
                  <a:srgbClr val="FFFF00"/>
                </a:solidFill>
                <a:latin typeface="Arial"/>
              </a:rPr>
              <a:t> – A Slack for patients and doctors</a:t>
            </a:r>
          </a:p>
          <a:p>
            <a:pPr algn="ctr">
              <a:lnSpc>
                <a:spcPct val="100000"/>
              </a:lnSpc>
              <a:spcBef>
                <a:spcPts val="799"/>
              </a:spcBef>
            </a:pPr>
            <a:r>
              <a:rPr lang="en-US" sz="2400" b="1" spc="-1" dirty="0" smtClean="0">
                <a:solidFill>
                  <a:srgbClr val="FFFF00"/>
                </a:solidFill>
                <a:latin typeface="Arial"/>
              </a:rPr>
              <a:t>(website)</a:t>
            </a:r>
          </a:p>
          <a:p>
            <a:pPr algn="ctr">
              <a:lnSpc>
                <a:spcPct val="100000"/>
              </a:lnSpc>
              <a:spcBef>
                <a:spcPts val="799"/>
              </a:spcBef>
            </a:pPr>
            <a:r>
              <a:rPr lang="en-US" dirty="0"/>
              <a:t>Med-Chat - A remote </a:t>
            </a:r>
            <a:r>
              <a:rPr lang="en-US" dirty="0" err="1"/>
              <a:t>realtime</a:t>
            </a:r>
            <a:r>
              <a:rPr lang="en-US" dirty="0"/>
              <a:t> </a:t>
            </a:r>
            <a:r>
              <a:rPr lang="en-US" dirty="0" err="1"/>
              <a:t>chatspace</a:t>
            </a:r>
            <a:r>
              <a:rPr lang="en-US" dirty="0"/>
              <a:t> for patients and doctors made with </a:t>
            </a:r>
            <a:r>
              <a:rPr lang="en-US" dirty="0" err="1">
                <a:solidFill>
                  <a:schemeClr val="bg1"/>
                </a:solidFill>
              </a:rPr>
              <a:t>ReactJS</a:t>
            </a:r>
            <a:r>
              <a:rPr lang="en-US" dirty="0">
                <a:solidFill>
                  <a:schemeClr val="bg1"/>
                </a:solidFill>
              </a:rPr>
              <a:t>, </a:t>
            </a:r>
            <a:r>
              <a:rPr lang="en-US" dirty="0" err="1">
                <a:solidFill>
                  <a:schemeClr val="bg1"/>
                </a:solidFill>
              </a:rPr>
              <a:t>Redux</a:t>
            </a:r>
            <a:r>
              <a:rPr lang="en-US" dirty="0">
                <a:solidFill>
                  <a:schemeClr val="bg1"/>
                </a:solidFill>
              </a:rPr>
              <a:t>, React-Semantic-UI, web-Sockets &amp; Firebase</a:t>
            </a:r>
            <a:r>
              <a:rPr lang="en-US" dirty="0"/>
              <a:t>. This tool comes handy when doctors are taking care of a large number of patients and </a:t>
            </a:r>
            <a:r>
              <a:rPr lang="en-US" dirty="0" smtClean="0">
                <a:solidFill>
                  <a:schemeClr val="bg1"/>
                </a:solidFill>
              </a:rPr>
              <a:t>shared</a:t>
            </a:r>
            <a:r>
              <a:rPr lang="en-US" dirty="0" smtClean="0"/>
              <a:t> </a:t>
            </a:r>
            <a:r>
              <a:rPr lang="en-US" dirty="0" smtClean="0">
                <a:solidFill>
                  <a:schemeClr val="bg1"/>
                </a:solidFill>
              </a:rPr>
              <a:t>communication </a:t>
            </a:r>
            <a:r>
              <a:rPr lang="en-US" dirty="0">
                <a:solidFill>
                  <a:schemeClr val="bg1"/>
                </a:solidFill>
              </a:rPr>
              <a:t>between the patient and the doctor can take place remotely</a:t>
            </a:r>
            <a:r>
              <a:rPr lang="en-US" dirty="0" smtClean="0">
                <a:solidFill>
                  <a:schemeClr val="bg1"/>
                </a:solidFill>
              </a:rPr>
              <a:t>.</a:t>
            </a:r>
          </a:p>
          <a:p>
            <a:pPr algn="ctr">
              <a:lnSpc>
                <a:spcPct val="100000"/>
              </a:lnSpc>
              <a:spcBef>
                <a:spcPts val="799"/>
              </a:spcBef>
            </a:pPr>
            <a:endParaRPr lang="en-US" sz="2400" b="1" strike="noStrike" spc="-1" dirty="0">
              <a:solidFill>
                <a:schemeClr val="bg1"/>
              </a:solidFill>
              <a:latin typeface="Arial"/>
            </a:endParaRPr>
          </a:p>
          <a:p>
            <a:pPr algn="ctr">
              <a:lnSpc>
                <a:spcPct val="100000"/>
              </a:lnSpc>
              <a:spcBef>
                <a:spcPts val="799"/>
              </a:spcBef>
            </a:pPr>
            <a:r>
              <a:rPr lang="en-US" sz="2400" b="1" spc="-1" dirty="0" smtClean="0">
                <a:solidFill>
                  <a:srgbClr val="7030A0"/>
                </a:solidFill>
                <a:latin typeface="Arial"/>
              </a:rPr>
              <a:t>Problems faced:</a:t>
            </a:r>
          </a:p>
          <a:p>
            <a:pPr algn="ctr"/>
            <a:r>
              <a:rPr lang="en-US" sz="1200" b="1" dirty="0"/>
              <a:t>India facing shortage of 600,000 doctors, 2 million nurses: Study</a:t>
            </a:r>
          </a:p>
          <a:p>
            <a:pPr algn="ctr"/>
            <a:r>
              <a:rPr lang="en-US" sz="1200" b="1" i="1" dirty="0"/>
              <a:t>High out-of-pocket medical costs to the patient are compounded by limited government spending for health services, according to the report by the Center for Disease Dynamics, Economics &amp; Policy (CDDEP) in the US</a:t>
            </a:r>
          </a:p>
          <a:p>
            <a:pPr algn="ctr">
              <a:lnSpc>
                <a:spcPct val="100000"/>
              </a:lnSpc>
              <a:spcBef>
                <a:spcPts val="799"/>
              </a:spcBef>
            </a:pPr>
            <a:endParaRPr lang="en-US" sz="2400" b="1" spc="-1" dirty="0" smtClean="0">
              <a:solidFill>
                <a:schemeClr val="bg1"/>
              </a:solidFill>
              <a:latin typeface="Arial"/>
            </a:endParaRPr>
          </a:p>
          <a:p>
            <a:pPr marL="457200" indent="-457200" algn="ctr">
              <a:lnSpc>
                <a:spcPct val="100000"/>
              </a:lnSpc>
              <a:spcBef>
                <a:spcPts val="799"/>
              </a:spcBef>
              <a:buAutoNum type="arabicPeriod"/>
            </a:pPr>
            <a:r>
              <a:rPr lang="en-US" sz="2000" b="1" strike="noStrike" spc="-1" dirty="0" smtClean="0">
                <a:solidFill>
                  <a:schemeClr val="bg1"/>
                </a:solidFill>
                <a:latin typeface="Arial"/>
              </a:rPr>
              <a:t>Due to the pandemic, a large number of people are not able to travel to the medical facility. Also due to the shortage of nurses, there are not enough caretakers for patients at home especially the elderly/children in remote areas.</a:t>
            </a:r>
          </a:p>
          <a:p>
            <a:pPr marL="457200" indent="-457200" algn="ctr">
              <a:lnSpc>
                <a:spcPct val="100000"/>
              </a:lnSpc>
              <a:spcBef>
                <a:spcPts val="799"/>
              </a:spcBef>
              <a:buAutoNum type="arabicPeriod"/>
            </a:pPr>
            <a:r>
              <a:rPr lang="en-US" sz="2000" b="1" strike="noStrike" spc="-1" dirty="0" smtClean="0">
                <a:solidFill>
                  <a:schemeClr val="bg1"/>
                </a:solidFill>
                <a:latin typeface="Arial"/>
              </a:rPr>
              <a:t>Doctors can handle countless </a:t>
            </a:r>
            <a:r>
              <a:rPr lang="en-US" sz="2000" b="1" strike="noStrike" spc="-1" dirty="0" err="1" smtClean="0">
                <a:solidFill>
                  <a:schemeClr val="bg1"/>
                </a:solidFill>
                <a:latin typeface="Arial"/>
              </a:rPr>
              <a:t>phonecalls</a:t>
            </a:r>
            <a:r>
              <a:rPr lang="en-US" sz="2000" b="1" spc="-1" dirty="0" smtClean="0">
                <a:solidFill>
                  <a:schemeClr val="bg1"/>
                </a:solidFill>
                <a:latin typeface="Arial"/>
              </a:rPr>
              <a:t>, and attend each patient personally.</a:t>
            </a:r>
            <a:r>
              <a:rPr lang="en-US" sz="2000" b="1" strike="noStrike" spc="-1" dirty="0" smtClean="0">
                <a:solidFill>
                  <a:schemeClr val="bg1"/>
                </a:solidFill>
                <a:latin typeface="Arial"/>
              </a:rPr>
              <a:t> </a:t>
            </a:r>
          </a:p>
          <a:p>
            <a:pPr algn="ctr">
              <a:lnSpc>
                <a:spcPct val="100000"/>
              </a:lnSpc>
              <a:spcBef>
                <a:spcPts val="799"/>
              </a:spcBef>
            </a:pPr>
            <a:endParaRPr lang="en-US" sz="2400" b="0" strike="noStrike" spc="-1" dirty="0">
              <a:solidFill>
                <a:srgbClr val="262626"/>
              </a:solidFill>
              <a:latin typeface="Arial"/>
            </a:endParaRPr>
          </a:p>
        </p:txBody>
      </p:sp>
    </p:spTree>
    <p:extLst>
      <p:ext uri="{BB962C8B-B14F-4D97-AF65-F5344CB8AC3E}">
        <p14:creationId xmlns:p14="http://schemas.microsoft.com/office/powerpoint/2010/main" val="4964900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7" y="1154545"/>
            <a:ext cx="8543637" cy="3970318"/>
          </a:xfrm>
          <a:prstGeom prst="rect">
            <a:avLst/>
          </a:prstGeom>
          <a:noFill/>
        </p:spPr>
        <p:txBody>
          <a:bodyPr wrap="square" rtlCol="0">
            <a:spAutoFit/>
          </a:bodyPr>
          <a:lstStyle/>
          <a:p>
            <a:r>
              <a:rPr lang="en-IN" b="1" dirty="0" smtClean="0"/>
              <a:t>What we provide ?</a:t>
            </a:r>
          </a:p>
          <a:p>
            <a:endParaRPr lang="en-IN" dirty="0"/>
          </a:p>
          <a:p>
            <a:r>
              <a:rPr lang="en-IN" dirty="0" smtClean="0"/>
              <a:t>We provide a common platform for doctors and nurses to form health groups/channels like diabetes, mental health, COVID-19, </a:t>
            </a:r>
            <a:r>
              <a:rPr lang="en-IN" dirty="0" err="1" smtClean="0"/>
              <a:t>etc</a:t>
            </a:r>
            <a:r>
              <a:rPr lang="en-IN" dirty="0" smtClean="0"/>
              <a:t> so that patients suffering from a common disease can signup and meet doctors from </a:t>
            </a:r>
            <a:r>
              <a:rPr lang="en-IN" dirty="0" err="1" smtClean="0"/>
              <a:t>differnet</a:t>
            </a:r>
            <a:r>
              <a:rPr lang="en-IN" dirty="0" smtClean="0"/>
              <a:t> parts of the country and the world and seek medical advice.</a:t>
            </a:r>
          </a:p>
          <a:p>
            <a:endParaRPr lang="en-IN" dirty="0" smtClean="0"/>
          </a:p>
          <a:p>
            <a:r>
              <a:rPr lang="en-IN" dirty="0" smtClean="0"/>
              <a:t>We also provide a private chat feature where the patients can personally message other patients, doctors as private chat and get their personal health, problems solved. </a:t>
            </a:r>
          </a:p>
          <a:p>
            <a:endParaRPr lang="en-IN" dirty="0"/>
          </a:p>
          <a:p>
            <a:r>
              <a:rPr lang="en-IN" dirty="0" smtClean="0"/>
              <a:t>Thus with this system we can raise a general health awareness among the population of the country which can help curb or prevent the spread of viruses and other infections by seeking medical guidance from health experts.</a:t>
            </a:r>
            <a:endParaRPr lang="en-IN" dirty="0"/>
          </a:p>
        </p:txBody>
      </p:sp>
    </p:spTree>
    <p:extLst>
      <p:ext uri="{BB962C8B-B14F-4D97-AF65-F5344CB8AC3E}">
        <p14:creationId xmlns:p14="http://schemas.microsoft.com/office/powerpoint/2010/main" val="18215775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7" y="1154545"/>
            <a:ext cx="8543637" cy="5078313"/>
          </a:xfrm>
          <a:prstGeom prst="rect">
            <a:avLst/>
          </a:prstGeom>
          <a:noFill/>
        </p:spPr>
        <p:txBody>
          <a:bodyPr wrap="square" rtlCol="0">
            <a:spAutoFit/>
          </a:bodyPr>
          <a:lstStyle/>
          <a:p>
            <a:r>
              <a:rPr lang="en-US" b="1" dirty="0" smtClean="0">
                <a:solidFill>
                  <a:srgbClr val="FF0000"/>
                </a:solidFill>
              </a:rPr>
              <a:t>Features we provide:</a:t>
            </a:r>
            <a:endParaRPr lang="en-US" b="1" dirty="0">
              <a:solidFill>
                <a:srgbClr val="FF0000"/>
              </a:solidFill>
            </a:endParaRPr>
          </a:p>
          <a:p>
            <a:r>
              <a:rPr lang="en-US" dirty="0" smtClean="0"/>
              <a:t>1. </a:t>
            </a:r>
            <a:r>
              <a:rPr lang="en-US" b="1" dirty="0" smtClean="0"/>
              <a:t>Register </a:t>
            </a:r>
            <a:r>
              <a:rPr lang="en-US" b="1" dirty="0"/>
              <a:t>and Login</a:t>
            </a:r>
          </a:p>
          <a:p>
            <a:r>
              <a:rPr lang="en-US" dirty="0" smtClean="0"/>
              <a:t>2. Create </a:t>
            </a:r>
            <a:r>
              <a:rPr lang="en-US" b="1" dirty="0"/>
              <a:t>channels</a:t>
            </a:r>
            <a:r>
              <a:rPr lang="en-US" dirty="0"/>
              <a:t> for </a:t>
            </a:r>
            <a:r>
              <a:rPr lang="en-US" dirty="0" smtClean="0"/>
              <a:t>health and discuss important health issues.</a:t>
            </a:r>
            <a:endParaRPr lang="en-US" dirty="0"/>
          </a:p>
          <a:p>
            <a:r>
              <a:rPr lang="en-US" dirty="0" smtClean="0"/>
              <a:t>3. Share </a:t>
            </a:r>
            <a:r>
              <a:rPr lang="en-US" dirty="0"/>
              <a:t>health tips, prescriptions, directions for medication, </a:t>
            </a:r>
            <a:r>
              <a:rPr lang="en-US" dirty="0" err="1"/>
              <a:t>etc</a:t>
            </a:r>
            <a:endParaRPr lang="en-US" dirty="0"/>
          </a:p>
          <a:p>
            <a:r>
              <a:rPr lang="en-US" dirty="0" smtClean="0"/>
              <a:t>4. </a:t>
            </a:r>
            <a:r>
              <a:rPr lang="en-US" b="1" dirty="0"/>
              <a:t>C</a:t>
            </a:r>
            <a:r>
              <a:rPr lang="en-US" b="1" dirty="0" smtClean="0"/>
              <a:t>hat </a:t>
            </a:r>
            <a:r>
              <a:rPr lang="en-US" b="1" dirty="0"/>
              <a:t>privately</a:t>
            </a:r>
          </a:p>
          <a:p>
            <a:r>
              <a:rPr lang="en-US" dirty="0" smtClean="0"/>
              <a:t>5. </a:t>
            </a:r>
            <a:r>
              <a:rPr lang="en-US" b="1" dirty="0" smtClean="0"/>
              <a:t>upload </a:t>
            </a:r>
            <a:r>
              <a:rPr lang="en-US" b="1" dirty="0"/>
              <a:t>media</a:t>
            </a:r>
            <a:r>
              <a:rPr lang="en-US" dirty="0"/>
              <a:t> in JPG, PNG </a:t>
            </a:r>
            <a:r>
              <a:rPr lang="en-US" dirty="0" smtClean="0"/>
              <a:t>format, can be used to share medicine photos, prescriptions, etc.</a:t>
            </a:r>
            <a:endParaRPr lang="en-US" dirty="0"/>
          </a:p>
          <a:p>
            <a:r>
              <a:rPr lang="en-US" dirty="0" smtClean="0"/>
              <a:t>6. </a:t>
            </a:r>
            <a:r>
              <a:rPr lang="en-US" b="1" dirty="0" smtClean="0"/>
              <a:t>Star </a:t>
            </a:r>
            <a:r>
              <a:rPr lang="en-US" b="1" dirty="0"/>
              <a:t>your favorite </a:t>
            </a:r>
            <a:r>
              <a:rPr lang="en-US" b="1" dirty="0" smtClean="0"/>
              <a:t>channels </a:t>
            </a:r>
            <a:r>
              <a:rPr lang="en-US" dirty="0" smtClean="0"/>
              <a:t>for referring and using later</a:t>
            </a:r>
            <a:endParaRPr lang="en-US" dirty="0"/>
          </a:p>
          <a:p>
            <a:r>
              <a:rPr lang="en-US" dirty="0" smtClean="0"/>
              <a:t>7. </a:t>
            </a:r>
            <a:r>
              <a:rPr lang="en-US" b="1" dirty="0" smtClean="0"/>
              <a:t>Change </a:t>
            </a:r>
            <a:r>
              <a:rPr lang="en-US" b="1" dirty="0"/>
              <a:t>your avatar</a:t>
            </a:r>
            <a:r>
              <a:rPr lang="en-US" dirty="0"/>
              <a:t> and also see if the </a:t>
            </a:r>
            <a:r>
              <a:rPr lang="en-US" dirty="0" smtClean="0"/>
              <a:t>other </a:t>
            </a:r>
            <a:r>
              <a:rPr lang="en-US" b="1" dirty="0" smtClean="0"/>
              <a:t>users </a:t>
            </a:r>
            <a:r>
              <a:rPr lang="en-US" b="1" dirty="0"/>
              <a:t>are available(online) </a:t>
            </a:r>
            <a:r>
              <a:rPr lang="en-US" dirty="0"/>
              <a:t>for </a:t>
            </a:r>
            <a:r>
              <a:rPr lang="en-US" dirty="0" smtClean="0"/>
              <a:t>chat, so that the patients can solve their health issues online in real time.</a:t>
            </a:r>
          </a:p>
          <a:p>
            <a:r>
              <a:rPr lang="en-US" dirty="0" smtClean="0"/>
              <a:t>8. See </a:t>
            </a:r>
            <a:r>
              <a:rPr lang="en-US" dirty="0"/>
              <a:t>message </a:t>
            </a:r>
            <a:r>
              <a:rPr lang="en-US" b="1" dirty="0"/>
              <a:t>timestamp and elapsed time </a:t>
            </a:r>
            <a:r>
              <a:rPr lang="en-US" dirty="0"/>
              <a:t>of conversation</a:t>
            </a:r>
          </a:p>
          <a:p>
            <a:r>
              <a:rPr lang="en-US" dirty="0" smtClean="0"/>
              <a:t>9. </a:t>
            </a:r>
            <a:r>
              <a:rPr lang="en-US" b="1" dirty="0" smtClean="0"/>
              <a:t>Auto </a:t>
            </a:r>
            <a:r>
              <a:rPr lang="en-US" b="1" dirty="0"/>
              <a:t>scroll using Search feature </a:t>
            </a:r>
            <a:r>
              <a:rPr lang="en-US" dirty="0"/>
              <a:t>to see and previous messages, newest conversations</a:t>
            </a:r>
          </a:p>
          <a:p>
            <a:r>
              <a:rPr lang="en-US" dirty="0" smtClean="0"/>
              <a:t>10. </a:t>
            </a:r>
            <a:r>
              <a:rPr lang="en-US" b="1" dirty="0">
                <a:solidFill>
                  <a:schemeClr val="accent3">
                    <a:lumMod val="60000"/>
                    <a:lumOff val="40000"/>
                  </a:schemeClr>
                </a:solidFill>
              </a:rPr>
              <a:t>Support for patients with Color Blindness</a:t>
            </a:r>
            <a:r>
              <a:rPr lang="en-US" dirty="0"/>
              <a:t> </a:t>
            </a:r>
            <a:r>
              <a:rPr lang="en-US" dirty="0">
                <a:solidFill>
                  <a:srgbClr val="7030A0"/>
                </a:solidFill>
              </a:rPr>
              <a:t>: Our UI also allows patients to change the primary and secondary UI colors so that they can clearly distinguish between the elements present in the UI and choose an interface with colors friendly to the eye.</a:t>
            </a:r>
          </a:p>
          <a:p>
            <a:endParaRPr lang="en-IN" dirty="0"/>
          </a:p>
        </p:txBody>
      </p:sp>
    </p:spTree>
    <p:extLst>
      <p:ext uri="{BB962C8B-B14F-4D97-AF65-F5344CB8AC3E}">
        <p14:creationId xmlns:p14="http://schemas.microsoft.com/office/powerpoint/2010/main" val="23381559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
          <p:cNvPicPr/>
          <p:nvPr/>
        </p:nvPicPr>
        <p:blipFill>
          <a:blip r:embed="rId2"/>
          <a:stretch/>
        </p:blipFill>
        <p:spPr>
          <a:xfrm>
            <a:off x="0" y="0"/>
            <a:ext cx="9143640" cy="6857640"/>
          </a:xfrm>
          <a:prstGeom prst="rect">
            <a:avLst/>
          </a:prstGeom>
          <a:ln>
            <a:noFill/>
          </a:ln>
        </p:spPr>
      </p:pic>
      <p:sp>
        <p:nvSpPr>
          <p:cNvPr id="185" name="TextShape 1"/>
          <p:cNvSpPr txBox="1"/>
          <p:nvPr/>
        </p:nvSpPr>
        <p:spPr>
          <a:xfrm>
            <a:off x="332509" y="269436"/>
            <a:ext cx="8349673" cy="6306855"/>
          </a:xfrm>
          <a:prstGeom prst="rect">
            <a:avLst/>
          </a:prstGeom>
          <a:noFill/>
          <a:ln>
            <a:noFill/>
          </a:ln>
        </p:spPr>
        <p:txBody>
          <a:bodyPr/>
          <a:lstStyle/>
          <a:p>
            <a:pPr algn="ctr">
              <a:lnSpc>
                <a:spcPct val="100000"/>
              </a:lnSpc>
              <a:spcBef>
                <a:spcPts val="799"/>
              </a:spcBef>
            </a:pPr>
            <a:r>
              <a:rPr lang="en-US" sz="2400" b="1" strike="noStrike" spc="-1" dirty="0" err="1" smtClean="0">
                <a:solidFill>
                  <a:srgbClr val="262626"/>
                </a:solidFill>
                <a:latin typeface="Arial"/>
              </a:rPr>
              <a:t>MediChat</a:t>
            </a:r>
            <a:r>
              <a:rPr lang="en-US" sz="2400" b="1" strike="noStrike" spc="-1" dirty="0" smtClean="0">
                <a:solidFill>
                  <a:srgbClr val="262626"/>
                </a:solidFill>
                <a:latin typeface="Arial"/>
              </a:rPr>
              <a:t> – A Slack for patients and doctors</a:t>
            </a:r>
          </a:p>
          <a:p>
            <a:pPr algn="ctr">
              <a:lnSpc>
                <a:spcPct val="100000"/>
              </a:lnSpc>
              <a:spcBef>
                <a:spcPts val="799"/>
              </a:spcBef>
            </a:pPr>
            <a:endParaRPr lang="en-US" sz="2400" b="0" strike="noStrike" spc="-1" dirty="0">
              <a:solidFill>
                <a:srgbClr val="262626"/>
              </a:solidFill>
              <a:latin typeface="Arial"/>
            </a:endParaRPr>
          </a:p>
        </p:txBody>
      </p:sp>
      <p:pic>
        <p:nvPicPr>
          <p:cNvPr id="3" name="Picture 2"/>
          <p:cNvPicPr>
            <a:picLocks noChangeAspect="1"/>
          </p:cNvPicPr>
          <p:nvPr/>
        </p:nvPicPr>
        <p:blipFill>
          <a:blip r:embed="rId3"/>
          <a:stretch>
            <a:fillRect/>
          </a:stretch>
        </p:blipFill>
        <p:spPr>
          <a:xfrm>
            <a:off x="302415" y="1108730"/>
            <a:ext cx="8538809" cy="4628265"/>
          </a:xfrm>
          <a:prstGeom prst="rect">
            <a:avLst/>
          </a:prstGeom>
        </p:spPr>
      </p:pic>
      <p:sp>
        <p:nvSpPr>
          <p:cNvPr id="4" name="TextBox 3"/>
          <p:cNvSpPr txBox="1"/>
          <p:nvPr/>
        </p:nvSpPr>
        <p:spPr>
          <a:xfrm>
            <a:off x="332508" y="5975927"/>
            <a:ext cx="8508715" cy="646331"/>
          </a:xfrm>
          <a:prstGeom prst="rect">
            <a:avLst/>
          </a:prstGeom>
          <a:noFill/>
        </p:spPr>
        <p:txBody>
          <a:bodyPr wrap="square" rtlCol="0">
            <a:spAutoFit/>
          </a:bodyPr>
          <a:lstStyle/>
          <a:p>
            <a:r>
              <a:rPr lang="en-IN" dirty="0" smtClean="0"/>
              <a:t>Share valuable health insights and message doctors directly and seek maximum help.</a:t>
            </a:r>
            <a:endParaRPr lang="en-IN"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1" y="1056409"/>
            <a:ext cx="4678646" cy="2631738"/>
          </a:xfrm>
          <a:prstGeom prst="rect">
            <a:avLst/>
          </a:prstGeom>
        </p:spPr>
      </p:pic>
      <p:sp>
        <p:nvSpPr>
          <p:cNvPr id="3" name="TextBox 2"/>
          <p:cNvSpPr txBox="1"/>
          <p:nvPr/>
        </p:nvSpPr>
        <p:spPr>
          <a:xfrm>
            <a:off x="480291" y="3962400"/>
            <a:ext cx="3140364" cy="1477328"/>
          </a:xfrm>
          <a:prstGeom prst="rect">
            <a:avLst/>
          </a:prstGeom>
          <a:noFill/>
        </p:spPr>
        <p:txBody>
          <a:bodyPr wrap="square" rtlCol="0">
            <a:spAutoFit/>
          </a:bodyPr>
          <a:lstStyle/>
          <a:p>
            <a:r>
              <a:rPr lang="en-IN" dirty="0" smtClean="0"/>
              <a:t>Change UI </a:t>
            </a:r>
            <a:r>
              <a:rPr lang="en-IN" dirty="0" err="1" smtClean="0"/>
              <a:t>color</a:t>
            </a:r>
            <a:r>
              <a:rPr lang="en-IN" dirty="0" smtClean="0"/>
              <a:t> Themes comfortable to the eye (for </a:t>
            </a:r>
            <a:r>
              <a:rPr lang="en-IN" dirty="0" err="1" smtClean="0"/>
              <a:t>color</a:t>
            </a:r>
            <a:r>
              <a:rPr lang="en-IN" dirty="0" smtClean="0"/>
              <a:t> blind syndrome) in patients. Get notifications in real time. </a:t>
            </a:r>
            <a:endParaRPr lang="en-IN" dirty="0"/>
          </a:p>
        </p:txBody>
      </p:sp>
      <p:pic>
        <p:nvPicPr>
          <p:cNvPr id="4" name="Picture 3"/>
          <p:cNvPicPr>
            <a:picLocks noChangeAspect="1"/>
          </p:cNvPicPr>
          <p:nvPr/>
        </p:nvPicPr>
        <p:blipFill>
          <a:blip r:embed="rId3"/>
          <a:stretch>
            <a:fillRect/>
          </a:stretch>
        </p:blipFill>
        <p:spPr>
          <a:xfrm>
            <a:off x="5384800" y="1056409"/>
            <a:ext cx="3260869" cy="2528387"/>
          </a:xfrm>
          <a:prstGeom prst="rect">
            <a:avLst/>
          </a:prstGeom>
        </p:spPr>
      </p:pic>
      <p:pic>
        <p:nvPicPr>
          <p:cNvPr id="5" name="Picture 4"/>
          <p:cNvPicPr>
            <a:picLocks noChangeAspect="1"/>
          </p:cNvPicPr>
          <p:nvPr/>
        </p:nvPicPr>
        <p:blipFill>
          <a:blip r:embed="rId4"/>
          <a:stretch>
            <a:fillRect/>
          </a:stretch>
        </p:blipFill>
        <p:spPr>
          <a:xfrm>
            <a:off x="5384800" y="3688147"/>
            <a:ext cx="2806700" cy="271068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964" y="1385455"/>
            <a:ext cx="3140364" cy="3323987"/>
          </a:xfrm>
          <a:prstGeom prst="rect">
            <a:avLst/>
          </a:prstGeom>
          <a:noFill/>
        </p:spPr>
        <p:txBody>
          <a:bodyPr wrap="square" rtlCol="0">
            <a:spAutoFit/>
          </a:bodyPr>
          <a:lstStyle/>
          <a:p>
            <a:r>
              <a:rPr lang="en-US" sz="1400" dirty="0" smtClean="0"/>
              <a:t>Now for this there will be a special type of keyboard which will work in </a:t>
            </a:r>
            <a:r>
              <a:rPr lang="en-US" sz="1400" b="1" dirty="0" smtClean="0">
                <a:solidFill>
                  <a:schemeClr val="accent5">
                    <a:lumMod val="60000"/>
                    <a:lumOff val="40000"/>
                  </a:schemeClr>
                </a:solidFill>
              </a:rPr>
              <a:t>O(log n) time complexity </a:t>
            </a:r>
            <a:r>
              <a:rPr lang="en-US" sz="1400" dirty="0" smtClean="0"/>
              <a:t>i.e., one word nearly in 4 head movement... something which can be used by people with motor neuron disease too.</a:t>
            </a:r>
          </a:p>
          <a:p>
            <a:endParaRPr lang="en-US" sz="1400" dirty="0"/>
          </a:p>
          <a:p>
            <a:r>
              <a:rPr lang="en-US" sz="1400" dirty="0" smtClean="0"/>
              <a:t>The keyboard also works with Speech to Text Feature using Google Speech to Text API</a:t>
            </a:r>
          </a:p>
          <a:p>
            <a:endParaRPr lang="en-US" sz="1400" dirty="0"/>
          </a:p>
          <a:p>
            <a:r>
              <a:rPr lang="en-US" sz="1400" dirty="0" smtClean="0"/>
              <a:t>The keyboard can be operated by eye movement to hover and blinking to click.</a:t>
            </a:r>
            <a:endParaRPr lang="en-IN" sz="1400" dirty="0"/>
          </a:p>
        </p:txBody>
      </p:sp>
      <p:sp>
        <p:nvSpPr>
          <p:cNvPr id="6" name="Rectangle 5"/>
          <p:cNvSpPr/>
          <p:nvPr/>
        </p:nvSpPr>
        <p:spPr>
          <a:xfrm>
            <a:off x="2470727" y="145595"/>
            <a:ext cx="6100617" cy="1133387"/>
          </a:xfrm>
          <a:prstGeom prst="rect">
            <a:avLst/>
          </a:prstGeom>
        </p:spPr>
        <p:txBody>
          <a:bodyPr wrap="square">
            <a:spAutoFit/>
          </a:bodyPr>
          <a:lstStyle/>
          <a:p>
            <a:pPr marL="342900" lvl="0" indent="-342900">
              <a:lnSpc>
                <a:spcPct val="115000"/>
              </a:lnSpc>
              <a:spcAft>
                <a:spcPts val="1000"/>
              </a:spcAft>
              <a:buFont typeface="Symbol" panose="05050102010706020507" pitchFamily="18" charset="2"/>
              <a:buChar char=""/>
            </a:pPr>
            <a:r>
              <a:rPr lang="en-IN" sz="2000" b="1" dirty="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INTERACTIVE EYE CONTROLLED KEYBOARD- USED FOR TEXT TO SPEECH </a:t>
            </a:r>
            <a:r>
              <a:rPr lang="en-IN" sz="2000" b="1" dirty="0" smtClean="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MADE WITH JAVASCRIPT/HTML TO BE INTEGRATED WITH MEDICHAT</a:t>
            </a:r>
            <a:endParaRPr lang="en-IN" sz="2000" b="1"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3442854" y="1657673"/>
            <a:ext cx="5193146" cy="3099054"/>
          </a:xfrm>
          <a:prstGeom prst="rect">
            <a:avLst/>
          </a:prstGeom>
        </p:spPr>
      </p:pic>
      <p:pic>
        <p:nvPicPr>
          <p:cNvPr id="8" name="Picture 7"/>
          <p:cNvPicPr/>
          <p:nvPr/>
        </p:nvPicPr>
        <p:blipFill>
          <a:blip r:embed="rId3"/>
          <a:stretch>
            <a:fillRect/>
          </a:stretch>
        </p:blipFill>
        <p:spPr>
          <a:xfrm>
            <a:off x="587952" y="2204893"/>
            <a:ext cx="5086350" cy="3981450"/>
          </a:xfrm>
          <a:prstGeom prst="rect">
            <a:avLst/>
          </a:prstGeom>
        </p:spPr>
      </p:pic>
    </p:spTree>
    <p:extLst>
      <p:ext uri="{BB962C8B-B14F-4D97-AF65-F5344CB8AC3E}">
        <p14:creationId xmlns:p14="http://schemas.microsoft.com/office/powerpoint/2010/main" val="1612061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0727" y="145595"/>
            <a:ext cx="6100617" cy="1133387"/>
          </a:xfrm>
          <a:prstGeom prst="rect">
            <a:avLst/>
          </a:prstGeom>
        </p:spPr>
        <p:txBody>
          <a:bodyPr wrap="square">
            <a:spAutoFit/>
          </a:bodyPr>
          <a:lstStyle/>
          <a:p>
            <a:pPr marL="342900" lvl="0" indent="-342900">
              <a:lnSpc>
                <a:spcPct val="115000"/>
              </a:lnSpc>
              <a:spcAft>
                <a:spcPts val="1000"/>
              </a:spcAft>
              <a:buFont typeface="Symbol" panose="05050102010706020507" pitchFamily="18" charset="2"/>
              <a:buChar char=""/>
            </a:pPr>
            <a:r>
              <a:rPr lang="en-IN" sz="2000" b="1" dirty="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INTERACTIVE EYE CONTROLLED KEYBOARD- USED FOR TEXT TO SPEECH </a:t>
            </a:r>
            <a:r>
              <a:rPr lang="en-IN" sz="2000" b="1" dirty="0" smtClean="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MADE WITH JAVASCRIPT/HTML TO BE INTEGRATED WITH MEDICHAT</a:t>
            </a:r>
            <a:endParaRPr lang="en-IN" sz="2000" b="1"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p:nvPr/>
        </p:nvPicPr>
        <p:blipFill>
          <a:blip r:embed="rId2"/>
          <a:stretch>
            <a:fillRect/>
          </a:stretch>
        </p:blipFill>
        <p:spPr>
          <a:xfrm>
            <a:off x="397164" y="1313727"/>
            <a:ext cx="3244344" cy="2416321"/>
          </a:xfrm>
          <a:prstGeom prst="rect">
            <a:avLst/>
          </a:prstGeom>
        </p:spPr>
      </p:pic>
      <p:pic>
        <p:nvPicPr>
          <p:cNvPr id="9" name="Picture 8"/>
          <p:cNvPicPr/>
          <p:nvPr/>
        </p:nvPicPr>
        <p:blipFill>
          <a:blip r:embed="rId3"/>
          <a:stretch>
            <a:fillRect/>
          </a:stretch>
        </p:blipFill>
        <p:spPr>
          <a:xfrm>
            <a:off x="137751" y="3924012"/>
            <a:ext cx="3503757" cy="2430607"/>
          </a:xfrm>
          <a:prstGeom prst="rect">
            <a:avLst/>
          </a:prstGeom>
        </p:spPr>
      </p:pic>
      <p:pic>
        <p:nvPicPr>
          <p:cNvPr id="10" name="Picture 9"/>
          <p:cNvPicPr/>
          <p:nvPr/>
        </p:nvPicPr>
        <p:blipFill>
          <a:blip r:embed="rId4"/>
          <a:stretch>
            <a:fillRect/>
          </a:stretch>
        </p:blipFill>
        <p:spPr>
          <a:xfrm>
            <a:off x="4184073" y="1452998"/>
            <a:ext cx="3006002" cy="2277050"/>
          </a:xfrm>
          <a:prstGeom prst="rect">
            <a:avLst/>
          </a:prstGeom>
        </p:spPr>
      </p:pic>
      <p:pic>
        <p:nvPicPr>
          <p:cNvPr id="11" name="Picture 10"/>
          <p:cNvPicPr/>
          <p:nvPr/>
        </p:nvPicPr>
        <p:blipFill>
          <a:blip r:embed="rId5"/>
          <a:stretch>
            <a:fillRect/>
          </a:stretch>
        </p:blipFill>
        <p:spPr>
          <a:xfrm>
            <a:off x="3953164" y="3999345"/>
            <a:ext cx="3405618" cy="2355274"/>
          </a:xfrm>
          <a:prstGeom prst="rect">
            <a:avLst/>
          </a:prstGeom>
        </p:spPr>
      </p:pic>
    </p:spTree>
    <p:extLst>
      <p:ext uri="{BB962C8B-B14F-4D97-AF65-F5344CB8AC3E}">
        <p14:creationId xmlns:p14="http://schemas.microsoft.com/office/powerpoint/2010/main" val="18644505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2383560" y="394560"/>
            <a:ext cx="6585480" cy="206798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400"/>
              </a:spcBef>
            </a:pPr>
            <a:r>
              <a:rPr lang="en-IN" sz="2800" b="1" strike="noStrike" spc="-1" dirty="0" err="1">
                <a:solidFill>
                  <a:srgbClr val="ED8B00"/>
                </a:solidFill>
                <a:latin typeface="Arial"/>
                <a:ea typeface="ヒラギノ角ゴ Pro W3"/>
              </a:rPr>
              <a:t>NurseYou</a:t>
            </a:r>
            <a:r>
              <a:rPr lang="en-IN" sz="2800" b="0" strike="noStrike" spc="-1" dirty="0">
                <a:solidFill>
                  <a:srgbClr val="ED8B00"/>
                </a:solidFill>
                <a:latin typeface="Arial"/>
                <a:ea typeface="ヒラギノ角ゴ Pro W3"/>
              </a:rPr>
              <a:t> – An all in one </a:t>
            </a:r>
            <a:r>
              <a:rPr lang="en-IN" sz="2800" b="0" strike="noStrike" spc="-1" dirty="0" smtClean="0">
                <a:solidFill>
                  <a:srgbClr val="ED8B00"/>
                </a:solidFill>
                <a:latin typeface="Arial"/>
                <a:ea typeface="ヒラギノ角ゴ Pro W3"/>
              </a:rPr>
              <a:t>health kit </a:t>
            </a:r>
            <a:r>
              <a:rPr lang="en-IN" sz="2800" b="0" strike="noStrike" spc="-1" dirty="0">
                <a:solidFill>
                  <a:srgbClr val="ED8B00"/>
                </a:solidFill>
                <a:latin typeface="Arial"/>
                <a:ea typeface="ヒラギノ角ゴ Pro W3"/>
              </a:rPr>
              <a:t>to nurse you right at your </a:t>
            </a:r>
            <a:r>
              <a:rPr lang="en-IN" sz="2800" b="0" strike="noStrike" spc="-1" dirty="0" smtClean="0">
                <a:solidFill>
                  <a:srgbClr val="ED8B00"/>
                </a:solidFill>
                <a:latin typeface="Arial"/>
                <a:ea typeface="ヒラギノ角ゴ Pro W3"/>
              </a:rPr>
              <a:t>home</a:t>
            </a:r>
          </a:p>
          <a:p>
            <a:pPr algn="just">
              <a:lnSpc>
                <a:spcPct val="100000"/>
              </a:lnSpc>
              <a:spcBef>
                <a:spcPts val="1400"/>
              </a:spcBef>
            </a:pPr>
            <a:r>
              <a:rPr lang="en-IN" sz="2000" b="1" strike="noStrike" spc="-1" dirty="0" smtClean="0">
                <a:latin typeface="Arial"/>
              </a:rPr>
              <a:t>Problem statement</a:t>
            </a:r>
            <a:r>
              <a:rPr lang="en-IN" sz="2000" b="1" strike="noStrike" spc="-1" dirty="0" smtClean="0">
                <a:latin typeface="Arial"/>
              </a:rPr>
              <a:t>: </a:t>
            </a:r>
            <a:r>
              <a:rPr lang="en-GB" sz="1200" b="1" spc="-1" dirty="0"/>
              <a:t>In </a:t>
            </a:r>
            <a:r>
              <a:rPr lang="en-GB" sz="1200" b="1" spc="-1" dirty="0" smtClean="0"/>
              <a:t>the healthcare </a:t>
            </a:r>
            <a:r>
              <a:rPr lang="en-GB" sz="1200" b="1" spc="-1" dirty="0"/>
              <a:t>system, patients often must deal with issues of approachability, availability and affordability when it comes to receiving care at hospitals. In some cases, the patients are required to travel long distances multiple times in a month for treatments and tests. Often these travels get difficult to plan and manage, as, about 28 percent of older adults in the United States live alone. In some other cases patients avoid hospitals and miss getting proper care due to the cost. A 2018 report says 64% Americans have avoided or delayed medical care in the last year due to expected costs. Even when a patient can receive care, things can go wrong as it is becoming more and more difficult for hospitals to provide proper care owing to physician burnouts and shortage of nurses. </a:t>
            </a:r>
            <a:endParaRPr lang="en-GB" sz="1400" b="1" spc="-1" dirty="0" smtClean="0"/>
          </a:p>
          <a:p>
            <a:pPr algn="just">
              <a:lnSpc>
                <a:spcPct val="100000"/>
              </a:lnSpc>
              <a:spcBef>
                <a:spcPts val="1400"/>
              </a:spcBef>
            </a:pPr>
            <a:endParaRPr lang="en-IN" sz="1400" b="1" strike="noStrike" spc="-1" dirty="0" smtClean="0">
              <a:latin typeface="Arial"/>
              <a:ea typeface="ヒラギノ角ゴ Pro W3"/>
            </a:endParaRPr>
          </a:p>
          <a:p>
            <a:pPr algn="just">
              <a:lnSpc>
                <a:spcPct val="100000"/>
              </a:lnSpc>
              <a:spcBef>
                <a:spcPts val="1400"/>
              </a:spcBef>
            </a:pPr>
            <a:r>
              <a:rPr lang="en-IN" sz="1400" b="1" strike="noStrike" spc="-1" dirty="0" smtClean="0">
                <a:latin typeface="Arial"/>
                <a:ea typeface="ヒラギノ角ゴ Pro W3"/>
              </a:rPr>
              <a:t>Team </a:t>
            </a:r>
            <a:r>
              <a:rPr lang="en-IN" sz="1400" b="1" strike="noStrike" spc="-1" dirty="0">
                <a:latin typeface="Arial"/>
                <a:ea typeface="ヒラギノ角ゴ Pro W3"/>
              </a:rPr>
              <a:t>Profile: </a:t>
            </a:r>
            <a:endParaRPr lang="en-IN" sz="1400" b="1" strike="noStrike" spc="-1" dirty="0" smtClean="0">
              <a:latin typeface="Arial"/>
              <a:ea typeface="ヒラギノ角ゴ Pro W3"/>
            </a:endParaRPr>
          </a:p>
          <a:p>
            <a:pPr>
              <a:lnSpc>
                <a:spcPct val="100000"/>
              </a:lnSpc>
              <a:spcBef>
                <a:spcPts val="1001"/>
              </a:spcBef>
            </a:pPr>
            <a:r>
              <a:rPr lang="en-IN" sz="1400" b="1" spc="-1" dirty="0">
                <a:ea typeface="ヒラギノ角ゴ Pro W3"/>
              </a:rPr>
              <a:t>Team Name</a:t>
            </a:r>
            <a:r>
              <a:rPr lang="en-IN" sz="1400" spc="-1" dirty="0">
                <a:ea typeface="ヒラギノ角ゴ Pro W3"/>
              </a:rPr>
              <a:t>: </a:t>
            </a:r>
            <a:r>
              <a:rPr lang="en-IN" sz="1400" spc="-1" dirty="0" err="1">
                <a:ea typeface="ヒラギノ角ゴ Pro W3"/>
              </a:rPr>
              <a:t>Brute.Force.Cares</a:t>
            </a:r>
            <a:r>
              <a:rPr lang="en-IN" sz="1400" spc="-1" dirty="0">
                <a:ea typeface="ヒラギノ角ゴ Pro W3"/>
              </a:rPr>
              <a:t>, </a:t>
            </a:r>
            <a:r>
              <a:rPr lang="en-IN" sz="1400" b="1" spc="-1" dirty="0">
                <a:ea typeface="ヒラギノ角ゴ Pro W3"/>
              </a:rPr>
              <a:t>Team Number</a:t>
            </a:r>
            <a:r>
              <a:rPr lang="en-IN" sz="1400" spc="-1" dirty="0">
                <a:ea typeface="ヒラギノ角ゴ Pro W3"/>
              </a:rPr>
              <a:t>: 7, </a:t>
            </a:r>
            <a:endParaRPr lang="en-IN" sz="1400" spc="-1" dirty="0"/>
          </a:p>
          <a:p>
            <a:pPr>
              <a:lnSpc>
                <a:spcPct val="100000"/>
              </a:lnSpc>
              <a:spcBef>
                <a:spcPts val="1001"/>
              </a:spcBef>
            </a:pPr>
            <a:r>
              <a:rPr lang="en-IN" sz="1400" b="1" spc="-1" dirty="0">
                <a:ea typeface="ヒラギノ角ゴ Pro W3"/>
              </a:rPr>
              <a:t>Team ID</a:t>
            </a:r>
            <a:r>
              <a:rPr lang="en-IN" sz="1400" spc="-1" dirty="0">
                <a:ea typeface="ヒラギノ角ゴ Pro W3"/>
              </a:rPr>
              <a:t>: 4403908, </a:t>
            </a:r>
            <a:r>
              <a:rPr lang="en-IN" sz="1400" b="1" spc="-1" dirty="0">
                <a:ea typeface="ヒラギノ角ゴ Pro W3"/>
              </a:rPr>
              <a:t>Team Members</a:t>
            </a:r>
            <a:r>
              <a:rPr lang="en-IN" sz="1400" spc="-1" dirty="0">
                <a:ea typeface="ヒラギノ角ゴ Pro W3"/>
              </a:rPr>
              <a:t>: </a:t>
            </a:r>
            <a:r>
              <a:rPr lang="en-IN" sz="1400" spc="-1" dirty="0" err="1">
                <a:ea typeface="ヒラギノ角ゴ Pro W3"/>
              </a:rPr>
              <a:t>Ayush</a:t>
            </a:r>
            <a:r>
              <a:rPr lang="en-IN" sz="1400" spc="-1" dirty="0">
                <a:ea typeface="ヒラギノ角ゴ Pro W3"/>
              </a:rPr>
              <a:t>(c), </a:t>
            </a:r>
            <a:r>
              <a:rPr lang="en-IN" sz="1400" spc="-1" dirty="0" err="1">
                <a:ea typeface="ヒラギノ角ゴ Pro W3"/>
              </a:rPr>
              <a:t>Devansh</a:t>
            </a:r>
            <a:r>
              <a:rPr lang="en-IN" sz="1400" spc="-1" dirty="0">
                <a:ea typeface="ヒラギノ角ゴ Pro W3"/>
              </a:rPr>
              <a:t>, Elio </a:t>
            </a:r>
            <a:endParaRPr lang="en-IN" sz="1400" spc="-1" dirty="0"/>
          </a:p>
          <a:p>
            <a:pPr>
              <a:lnSpc>
                <a:spcPct val="100000"/>
              </a:lnSpc>
              <a:spcBef>
                <a:spcPts val="1001"/>
              </a:spcBef>
            </a:pPr>
            <a:r>
              <a:rPr lang="en-IN" sz="1400" b="1" spc="-1" dirty="0">
                <a:ea typeface="ヒラギノ角ゴ Pro W3"/>
              </a:rPr>
              <a:t>Campus Name and Batch</a:t>
            </a:r>
            <a:r>
              <a:rPr lang="en-IN" sz="1400" spc="-1" dirty="0">
                <a:ea typeface="ヒラギノ角ゴ Pro W3"/>
              </a:rPr>
              <a:t>: Vellore Institute of Technology,  </a:t>
            </a:r>
            <a:endParaRPr lang="en-IN" sz="1400" spc="-1" dirty="0"/>
          </a:p>
          <a:p>
            <a:pPr>
              <a:lnSpc>
                <a:spcPct val="100000"/>
              </a:lnSpc>
              <a:spcBef>
                <a:spcPts val="1001"/>
              </a:spcBef>
            </a:pPr>
            <a:r>
              <a:rPr lang="en-IN" sz="1400" b="1" strike="noStrike" spc="-1" dirty="0" smtClean="0">
                <a:latin typeface="Arial"/>
                <a:ea typeface="ヒラギノ角ゴ Pro W3"/>
              </a:rPr>
              <a:t>Team </a:t>
            </a:r>
            <a:r>
              <a:rPr lang="en-IN" sz="1400" b="1" strike="noStrike" spc="-1" dirty="0">
                <a:latin typeface="Arial"/>
                <a:ea typeface="ヒラギノ角ゴ Pro W3"/>
              </a:rPr>
              <a:t>Name</a:t>
            </a:r>
            <a:r>
              <a:rPr lang="en-IN" sz="1400" b="0" strike="noStrike" spc="-1" dirty="0">
                <a:latin typeface="Arial"/>
                <a:ea typeface="ヒラギノ角ゴ Pro W3"/>
              </a:rPr>
              <a:t>: </a:t>
            </a:r>
            <a:r>
              <a:rPr lang="en-IN" sz="1400" b="0" strike="noStrike" spc="-1" dirty="0" err="1">
                <a:latin typeface="Arial"/>
                <a:ea typeface="ヒラギノ角ゴ Pro W3"/>
              </a:rPr>
              <a:t>Brute.Force.Cares</a:t>
            </a:r>
            <a:r>
              <a:rPr lang="en-IN" sz="1400" b="0" strike="noStrike" spc="-1" dirty="0">
                <a:latin typeface="Arial"/>
                <a:ea typeface="ヒラギノ角ゴ Pro W3"/>
              </a:rPr>
              <a:t>, </a:t>
            </a:r>
            <a:r>
              <a:rPr lang="en-IN" sz="1400" b="1" strike="noStrike" spc="-1" dirty="0">
                <a:latin typeface="Arial"/>
                <a:ea typeface="ヒラギノ角ゴ Pro W3"/>
              </a:rPr>
              <a:t>Team Number</a:t>
            </a:r>
            <a:r>
              <a:rPr lang="en-IN" sz="1400" b="0" strike="noStrike" spc="-1" dirty="0">
                <a:latin typeface="Arial"/>
                <a:ea typeface="ヒラギノ角ゴ Pro W3"/>
              </a:rPr>
              <a:t>: 7, </a:t>
            </a:r>
            <a:endParaRPr lang="en-IN" sz="1400" b="0" strike="noStrike" spc="-1" dirty="0">
              <a:latin typeface="Arial"/>
            </a:endParaRPr>
          </a:p>
          <a:p>
            <a:pPr>
              <a:lnSpc>
                <a:spcPct val="100000"/>
              </a:lnSpc>
              <a:spcBef>
                <a:spcPts val="1001"/>
              </a:spcBef>
            </a:pPr>
            <a:r>
              <a:rPr lang="en-IN" sz="1400" b="1" strike="noStrike" spc="-1" dirty="0">
                <a:latin typeface="Arial"/>
                <a:ea typeface="ヒラギノ角ゴ Pro W3"/>
              </a:rPr>
              <a:t>Team ID</a:t>
            </a:r>
            <a:r>
              <a:rPr lang="en-IN" sz="1400" b="0" strike="noStrike" spc="-1" dirty="0">
                <a:latin typeface="Arial"/>
                <a:ea typeface="ヒラギノ角ゴ Pro W3"/>
              </a:rPr>
              <a:t>: 4403908, </a:t>
            </a:r>
            <a:r>
              <a:rPr lang="en-IN" sz="1400" b="1" strike="noStrike" spc="-1" dirty="0">
                <a:latin typeface="Arial"/>
                <a:ea typeface="ヒラギノ角ゴ Pro W3"/>
              </a:rPr>
              <a:t>Team Members</a:t>
            </a:r>
            <a:r>
              <a:rPr lang="en-IN" sz="1400" b="0" strike="noStrike" spc="-1" dirty="0">
                <a:latin typeface="Arial"/>
                <a:ea typeface="ヒラギノ角ゴ Pro W3"/>
              </a:rPr>
              <a:t>: </a:t>
            </a:r>
            <a:r>
              <a:rPr lang="en-IN" sz="1400" b="0" strike="noStrike" spc="-1" dirty="0" err="1">
                <a:latin typeface="Arial"/>
                <a:ea typeface="ヒラギノ角ゴ Pro W3"/>
              </a:rPr>
              <a:t>Ayush</a:t>
            </a:r>
            <a:r>
              <a:rPr lang="en-IN" sz="1400" b="0" strike="noStrike" spc="-1" dirty="0">
                <a:latin typeface="Arial"/>
                <a:ea typeface="ヒラギノ角ゴ Pro W3"/>
              </a:rPr>
              <a:t>(c), </a:t>
            </a:r>
            <a:r>
              <a:rPr lang="en-IN" sz="1400" b="0" strike="noStrike" spc="-1" dirty="0" err="1">
                <a:latin typeface="Arial"/>
                <a:ea typeface="ヒラギノ角ゴ Pro W3"/>
              </a:rPr>
              <a:t>Devansh</a:t>
            </a:r>
            <a:r>
              <a:rPr lang="en-IN" sz="1400" b="0" strike="noStrike" spc="-1" dirty="0">
                <a:latin typeface="Arial"/>
                <a:ea typeface="ヒラギノ角ゴ Pro W3"/>
              </a:rPr>
              <a:t>, Elio </a:t>
            </a:r>
            <a:endParaRPr lang="en-IN" sz="1400" b="0" strike="noStrike" spc="-1" dirty="0">
              <a:latin typeface="Arial"/>
            </a:endParaRPr>
          </a:p>
          <a:p>
            <a:pPr>
              <a:lnSpc>
                <a:spcPct val="130000"/>
              </a:lnSpc>
              <a:spcBef>
                <a:spcPts val="799"/>
              </a:spcBef>
            </a:pPr>
            <a:r>
              <a:rPr lang="en-IN" sz="1400" b="1" strike="noStrike" spc="-1" dirty="0">
                <a:latin typeface="Arial"/>
                <a:ea typeface="ヒラギノ角ゴ Pro W3"/>
              </a:rPr>
              <a:t>Campus Name and Batch</a:t>
            </a:r>
            <a:r>
              <a:rPr lang="en-IN" sz="1400" b="0" strike="noStrike" spc="-1" dirty="0">
                <a:latin typeface="Arial"/>
                <a:ea typeface="ヒラギノ角ゴ Pro W3"/>
              </a:rPr>
              <a:t>: Vellore Institute of Technology, </a:t>
            </a:r>
            <a:r>
              <a:rPr lang="en-IN" sz="1400" b="0" strike="noStrike" spc="-1" dirty="0" err="1" smtClean="0">
                <a:latin typeface="Arial"/>
                <a:ea typeface="ヒラギノ角ゴ Pro W3"/>
              </a:rPr>
              <a:t>B.Tech</a:t>
            </a:r>
            <a:r>
              <a:rPr lang="en-IN" sz="1400" b="0" strike="noStrike" spc="-1" dirty="0" smtClean="0">
                <a:latin typeface="Arial"/>
                <a:ea typeface="ヒラギノ角ゴ Pro W3"/>
              </a:rPr>
              <a:t>. 3</a:t>
            </a:r>
            <a:r>
              <a:rPr lang="en-IN" sz="1400" b="0" strike="noStrike" spc="-1" baseline="30000" dirty="0" smtClean="0">
                <a:latin typeface="Arial"/>
                <a:ea typeface="ヒラギノ角ゴ Pro W3"/>
              </a:rPr>
              <a:t>rd</a:t>
            </a:r>
            <a:r>
              <a:rPr lang="en-IN" sz="1400" b="0" strike="noStrike" spc="-1" dirty="0" smtClean="0">
                <a:latin typeface="Arial"/>
                <a:ea typeface="ヒラギノ角ゴ Pro W3"/>
              </a:rPr>
              <a:t> Year 2022 Batch</a:t>
            </a:r>
            <a:endParaRPr lang="en-IN"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92217" y="600364"/>
            <a:ext cx="5717309" cy="1569660"/>
          </a:xfrm>
          <a:prstGeom prst="rect">
            <a:avLst/>
          </a:prstGeom>
          <a:noFill/>
        </p:spPr>
        <p:txBody>
          <a:bodyPr wrap="square" rtlCol="0">
            <a:spAutoFit/>
          </a:bodyPr>
          <a:lstStyle/>
          <a:p>
            <a:r>
              <a:rPr lang="en-IN" sz="3200" b="1" dirty="0" smtClean="0">
                <a:solidFill>
                  <a:schemeClr val="accent5">
                    <a:lumMod val="60000"/>
                    <a:lumOff val="40000"/>
                  </a:schemeClr>
                </a:solidFill>
              </a:rPr>
              <a:t>What can be done further? What we plan to do with </a:t>
            </a:r>
            <a:r>
              <a:rPr lang="en-IN" sz="3200" b="1" dirty="0" err="1" smtClean="0">
                <a:solidFill>
                  <a:schemeClr val="accent5">
                    <a:lumMod val="60000"/>
                    <a:lumOff val="40000"/>
                  </a:schemeClr>
                </a:solidFill>
              </a:rPr>
              <a:t>MediChat</a:t>
            </a:r>
            <a:r>
              <a:rPr lang="en-IN" sz="3200" b="1" dirty="0" smtClean="0">
                <a:solidFill>
                  <a:schemeClr val="accent5">
                    <a:lumMod val="60000"/>
                    <a:lumOff val="40000"/>
                  </a:schemeClr>
                </a:solidFill>
              </a:rPr>
              <a:t>.</a:t>
            </a:r>
            <a:endParaRPr lang="en-IN" sz="3200" b="1" dirty="0">
              <a:solidFill>
                <a:schemeClr val="accent5">
                  <a:lumMod val="60000"/>
                  <a:lumOff val="40000"/>
                </a:schemeClr>
              </a:solidFill>
            </a:endParaRPr>
          </a:p>
        </p:txBody>
      </p:sp>
      <p:sp>
        <p:nvSpPr>
          <p:cNvPr id="6" name="TextBox 5"/>
          <p:cNvSpPr txBox="1"/>
          <p:nvPr/>
        </p:nvSpPr>
        <p:spPr>
          <a:xfrm>
            <a:off x="434109" y="2207491"/>
            <a:ext cx="8109527" cy="2862322"/>
          </a:xfrm>
          <a:prstGeom prst="rect">
            <a:avLst/>
          </a:prstGeom>
          <a:noFill/>
        </p:spPr>
        <p:txBody>
          <a:bodyPr wrap="square" rtlCol="0">
            <a:spAutoFit/>
          </a:bodyPr>
          <a:lstStyle/>
          <a:p>
            <a:pPr marL="342900" indent="-342900">
              <a:buAutoNum type="arabicPeriod"/>
            </a:pPr>
            <a:r>
              <a:rPr lang="en-US" dirty="0" smtClean="0"/>
              <a:t>Implementing </a:t>
            </a:r>
            <a:r>
              <a:rPr lang="en-US" dirty="0"/>
              <a:t>a news section wherein people get daily updates about trends in medicine</a:t>
            </a:r>
            <a:r>
              <a:rPr lang="en-US" dirty="0" smtClean="0"/>
              <a:t>, COVID cases </a:t>
            </a:r>
            <a:r>
              <a:rPr lang="en-US" dirty="0"/>
              <a:t>by calling an external </a:t>
            </a:r>
            <a:r>
              <a:rPr lang="en-US" dirty="0" smtClean="0"/>
              <a:t>APIs.</a:t>
            </a:r>
          </a:p>
          <a:p>
            <a:endParaRPr lang="en-US" dirty="0"/>
          </a:p>
          <a:p>
            <a:r>
              <a:rPr lang="en-US" dirty="0" smtClean="0"/>
              <a:t>2. Implementing </a:t>
            </a:r>
            <a:r>
              <a:rPr lang="en-US" dirty="0"/>
              <a:t>Speech to </a:t>
            </a:r>
            <a:r>
              <a:rPr lang="en-US" dirty="0" smtClean="0"/>
              <a:t>text NLP engine wherein </a:t>
            </a:r>
            <a:r>
              <a:rPr lang="en-US" dirty="0"/>
              <a:t>we can leverage Natural Language Processing techniques and tools like Facebook's Wit.ai to </a:t>
            </a:r>
            <a:r>
              <a:rPr lang="en-US" dirty="0">
                <a:solidFill>
                  <a:schemeClr val="accent3">
                    <a:lumMod val="60000"/>
                    <a:lumOff val="40000"/>
                  </a:schemeClr>
                </a:solidFill>
              </a:rPr>
              <a:t>capture the intent of the doctors communicated message</a:t>
            </a:r>
            <a:r>
              <a:rPr lang="en-US" dirty="0"/>
              <a:t> and update patient records </a:t>
            </a:r>
            <a:r>
              <a:rPr lang="en-US" dirty="0" smtClean="0"/>
              <a:t>in the UI in discrete fields like </a:t>
            </a:r>
            <a:r>
              <a:rPr lang="en-US" dirty="0">
                <a:solidFill>
                  <a:schemeClr val="accent3">
                    <a:lumMod val="60000"/>
                    <a:lumOff val="40000"/>
                  </a:schemeClr>
                </a:solidFill>
              </a:rPr>
              <a:t>medical prescription, surgery, patient history, along with the timestamp</a:t>
            </a:r>
            <a:r>
              <a:rPr lang="en-US" dirty="0" smtClean="0"/>
              <a:t>, so that </a:t>
            </a:r>
            <a:r>
              <a:rPr lang="en-US" dirty="0"/>
              <a:t>doctors </a:t>
            </a:r>
            <a:r>
              <a:rPr lang="en-US" dirty="0" smtClean="0"/>
              <a:t>don't face a burnout by having </a:t>
            </a:r>
            <a:r>
              <a:rPr lang="en-US" dirty="0"/>
              <a:t>to spend time writing patient records on paper/documents but it can be updated using Speech to Text.</a:t>
            </a:r>
          </a:p>
        </p:txBody>
      </p:sp>
    </p:spTree>
    <p:extLst>
      <p:ext uri="{BB962C8B-B14F-4D97-AF65-F5344CB8AC3E}">
        <p14:creationId xmlns:p14="http://schemas.microsoft.com/office/powerpoint/2010/main" val="3419194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0364" y="36021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049" name="Picture 11"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26" y="1622993"/>
            <a:ext cx="7031038" cy="4838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98254" y="0"/>
            <a:ext cx="6945746"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2800" b="1" i="0" u="none" strike="noStrike" cap="none" normalizeH="0" baseline="0" dirty="0" smtClean="0">
                <a:ln>
                  <a:noFill/>
                </a:ln>
                <a:solidFill>
                  <a:schemeClr val="accent3">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Model to detect allergic ingredients in your food by scanning and identifying the type of food and printing the warning if any.</a:t>
            </a:r>
            <a:endParaRPr kumimoji="0" lang="en-US" altLang="en-US" sz="2800" b="1" i="0" u="none" strike="noStrike" cap="none" normalizeH="0" baseline="0" dirty="0" smtClean="0">
              <a:ln>
                <a:noFill/>
              </a:ln>
              <a:solidFill>
                <a:schemeClr val="accent3">
                  <a:lumMod val="60000"/>
                  <a:lumOff val="40000"/>
                </a:schemeClr>
              </a:solidFill>
              <a:effectLst/>
              <a:latin typeface="Arial" panose="020B0604020202020204" pitchFamily="34" charset="0"/>
            </a:endParaRPr>
          </a:p>
        </p:txBody>
      </p:sp>
    </p:spTree>
    <p:extLst>
      <p:ext uri="{BB962C8B-B14F-4D97-AF65-F5344CB8AC3E}">
        <p14:creationId xmlns:p14="http://schemas.microsoft.com/office/powerpoint/2010/main" val="2746965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0220" y="932872"/>
            <a:ext cx="4150214" cy="5340349"/>
          </a:xfrm>
          <a:prstGeom prst="rect">
            <a:avLst/>
          </a:prstGeom>
        </p:spPr>
      </p:pic>
      <p:pic>
        <p:nvPicPr>
          <p:cNvPr id="7" name="Picture 6"/>
          <p:cNvPicPr>
            <a:picLocks noChangeAspect="1"/>
          </p:cNvPicPr>
          <p:nvPr/>
        </p:nvPicPr>
        <p:blipFill>
          <a:blip r:embed="rId3"/>
          <a:stretch>
            <a:fillRect/>
          </a:stretch>
        </p:blipFill>
        <p:spPr>
          <a:xfrm>
            <a:off x="4530434" y="461818"/>
            <a:ext cx="4463349" cy="6031778"/>
          </a:xfrm>
          <a:prstGeom prst="rect">
            <a:avLst/>
          </a:prstGeom>
        </p:spPr>
      </p:pic>
      <p:sp>
        <p:nvSpPr>
          <p:cNvPr id="8" name="TextBox 7"/>
          <p:cNvSpPr txBox="1"/>
          <p:nvPr/>
        </p:nvSpPr>
        <p:spPr>
          <a:xfrm>
            <a:off x="2392218" y="83127"/>
            <a:ext cx="6096000" cy="369332"/>
          </a:xfrm>
          <a:prstGeom prst="rect">
            <a:avLst/>
          </a:prstGeom>
          <a:noFill/>
        </p:spPr>
        <p:txBody>
          <a:bodyPr wrap="square" rtlCol="0">
            <a:spAutoFit/>
          </a:bodyPr>
          <a:lstStyle/>
          <a:p>
            <a:r>
              <a:rPr lang="en-IN" b="1" dirty="0" smtClean="0">
                <a:solidFill>
                  <a:schemeClr val="accent5">
                    <a:lumMod val="60000"/>
                    <a:lumOff val="40000"/>
                  </a:schemeClr>
                </a:solidFill>
              </a:rPr>
              <a:t>A UNIQUE DATA VIZ FOR FOOD ALLERGY MODEL</a:t>
            </a:r>
            <a:endParaRPr lang="en-IN" b="1" dirty="0">
              <a:solidFill>
                <a:schemeClr val="accent5">
                  <a:lumMod val="60000"/>
                  <a:lumOff val="40000"/>
                </a:schemeClr>
              </a:solidFill>
            </a:endParaRPr>
          </a:p>
        </p:txBody>
      </p:sp>
    </p:spTree>
    <p:extLst>
      <p:ext uri="{BB962C8B-B14F-4D97-AF65-F5344CB8AC3E}">
        <p14:creationId xmlns:p14="http://schemas.microsoft.com/office/powerpoint/2010/main" val="85396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926" y="892032"/>
            <a:ext cx="4596440" cy="5203970"/>
          </a:xfrm>
          <a:prstGeom prst="rect">
            <a:avLst/>
          </a:prstGeom>
        </p:spPr>
      </p:pic>
      <p:pic>
        <p:nvPicPr>
          <p:cNvPr id="3" name="Picture 2"/>
          <p:cNvPicPr>
            <a:picLocks noChangeAspect="1"/>
          </p:cNvPicPr>
          <p:nvPr/>
        </p:nvPicPr>
        <p:blipFill>
          <a:blip r:embed="rId3"/>
          <a:stretch>
            <a:fillRect/>
          </a:stretch>
        </p:blipFill>
        <p:spPr>
          <a:xfrm>
            <a:off x="4581237" y="962358"/>
            <a:ext cx="4354223" cy="5315049"/>
          </a:xfrm>
          <a:prstGeom prst="rect">
            <a:avLst/>
          </a:prstGeom>
        </p:spPr>
      </p:pic>
    </p:spTree>
    <p:extLst>
      <p:ext uri="{BB962C8B-B14F-4D97-AF65-F5344CB8AC3E}">
        <p14:creationId xmlns:p14="http://schemas.microsoft.com/office/powerpoint/2010/main" val="166449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lRmRYmprWG-4ribkf8At3QJJL2GFjEj4k1fJwf6Tdks6Pq--ADjiuFo2sb-622jN7VGb-BX68uhEWEFLZk2d-iS4rEO0-Ra6Qs4aJxi5HgggJGYcr-GG8JK04-cFFx_f0jyqx3f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21" y="1398875"/>
            <a:ext cx="7052226" cy="4475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86182" y="230909"/>
            <a:ext cx="5846618" cy="646331"/>
          </a:xfrm>
          <a:prstGeom prst="rect">
            <a:avLst/>
          </a:prstGeom>
          <a:noFill/>
        </p:spPr>
        <p:txBody>
          <a:bodyPr wrap="square" rtlCol="0">
            <a:spAutoFit/>
          </a:bodyPr>
          <a:lstStyle/>
          <a:p>
            <a:r>
              <a:rPr lang="en-IN" dirty="0" smtClean="0"/>
              <a:t>We plotted the allergy distribution and found out that most patients had allergies to Legumes(plant food)</a:t>
            </a:r>
            <a:endParaRPr lang="en-IN" dirty="0"/>
          </a:p>
        </p:txBody>
      </p:sp>
    </p:spTree>
    <p:extLst>
      <p:ext uri="{BB962C8B-B14F-4D97-AF65-F5344CB8AC3E}">
        <p14:creationId xmlns:p14="http://schemas.microsoft.com/office/powerpoint/2010/main" val="3375239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7382" y="1154545"/>
            <a:ext cx="7730836" cy="5078313"/>
          </a:xfrm>
          <a:prstGeom prst="rect">
            <a:avLst/>
          </a:prstGeom>
          <a:noFill/>
        </p:spPr>
        <p:txBody>
          <a:bodyPr wrap="square" rtlCol="0">
            <a:spAutoFit/>
          </a:bodyPr>
          <a:lstStyle/>
          <a:p>
            <a:r>
              <a:rPr lang="en-US" b="1" dirty="0">
                <a:solidFill>
                  <a:schemeClr val="accent5">
                    <a:lumMod val="60000"/>
                    <a:lumOff val="40000"/>
                  </a:schemeClr>
                </a:solidFill>
              </a:rPr>
              <a:t>Entity Extraction using Natural Language processing</a:t>
            </a:r>
            <a:r>
              <a:rPr lang="en-US" b="1" dirty="0">
                <a:solidFill>
                  <a:schemeClr val="accent5">
                    <a:lumMod val="60000"/>
                    <a:lumOff val="40000"/>
                  </a:schemeClr>
                </a:solidFill>
                <a:hlinkClick r:id="rId2"/>
              </a:rPr>
              <a:t>¶</a:t>
            </a:r>
            <a:endParaRPr lang="en-US" b="1" dirty="0">
              <a:solidFill>
                <a:schemeClr val="accent5">
                  <a:lumMod val="60000"/>
                  <a:lumOff val="40000"/>
                </a:schemeClr>
              </a:solidFill>
            </a:endParaRPr>
          </a:p>
          <a:p>
            <a:r>
              <a:rPr lang="en-US" dirty="0">
                <a:solidFill>
                  <a:schemeClr val="accent5">
                    <a:lumMod val="60000"/>
                    <a:lumOff val="40000"/>
                  </a:schemeClr>
                </a:solidFill>
              </a:rPr>
              <a:t>Extracting disease labels from clinical reports</a:t>
            </a:r>
          </a:p>
          <a:p>
            <a:pPr lvl="1"/>
            <a:r>
              <a:rPr lang="en-US" dirty="0">
                <a:solidFill>
                  <a:schemeClr val="accent5">
                    <a:lumMod val="60000"/>
                    <a:lumOff val="40000"/>
                  </a:schemeClr>
                </a:solidFill>
              </a:rPr>
              <a:t>Text matching</a:t>
            </a:r>
          </a:p>
          <a:p>
            <a:pPr lvl="1"/>
            <a:r>
              <a:rPr lang="en-US" dirty="0">
                <a:solidFill>
                  <a:schemeClr val="accent5">
                    <a:lumMod val="60000"/>
                    <a:lumOff val="40000"/>
                  </a:schemeClr>
                </a:solidFill>
              </a:rPr>
              <a:t>Evaluating a labeler</a:t>
            </a:r>
          </a:p>
          <a:p>
            <a:pPr lvl="1"/>
            <a:r>
              <a:rPr lang="en-US" dirty="0">
                <a:solidFill>
                  <a:schemeClr val="accent5">
                    <a:lumMod val="60000"/>
                    <a:lumOff val="40000"/>
                  </a:schemeClr>
                </a:solidFill>
              </a:rPr>
              <a:t>Negation detection</a:t>
            </a:r>
          </a:p>
          <a:p>
            <a:pPr lvl="1"/>
            <a:r>
              <a:rPr lang="en-US" dirty="0">
                <a:solidFill>
                  <a:schemeClr val="accent5">
                    <a:lumMod val="60000"/>
                    <a:lumOff val="40000"/>
                  </a:schemeClr>
                </a:solidFill>
              </a:rPr>
              <a:t>Dependency parsing</a:t>
            </a:r>
          </a:p>
          <a:p>
            <a:r>
              <a:rPr lang="en-US" b="1" dirty="0">
                <a:solidFill>
                  <a:schemeClr val="accent5">
                    <a:lumMod val="60000"/>
                    <a:lumOff val="40000"/>
                  </a:schemeClr>
                </a:solidFill>
              </a:rPr>
              <a:t>Question Answering with BERT</a:t>
            </a:r>
          </a:p>
          <a:p>
            <a:pPr lvl="1"/>
            <a:r>
              <a:rPr lang="en-US" dirty="0">
                <a:solidFill>
                  <a:schemeClr val="accent5">
                    <a:lumMod val="60000"/>
                    <a:lumOff val="40000"/>
                  </a:schemeClr>
                </a:solidFill>
              </a:rPr>
              <a:t>Preprocessing text for input</a:t>
            </a:r>
          </a:p>
          <a:p>
            <a:pPr lvl="1"/>
            <a:r>
              <a:rPr lang="en-US" dirty="0">
                <a:solidFill>
                  <a:schemeClr val="accent5">
                    <a:lumMod val="60000"/>
                    <a:lumOff val="40000"/>
                  </a:schemeClr>
                </a:solidFill>
              </a:rPr>
              <a:t>Extracting </a:t>
            </a:r>
            <a:r>
              <a:rPr lang="en-US" dirty="0" smtClean="0">
                <a:solidFill>
                  <a:schemeClr val="accent5">
                    <a:lumMod val="60000"/>
                    <a:lumOff val="40000"/>
                  </a:schemeClr>
                </a:solidFill>
              </a:rPr>
              <a:t>features/answers </a:t>
            </a:r>
            <a:r>
              <a:rPr lang="en-US" dirty="0">
                <a:solidFill>
                  <a:schemeClr val="accent5">
                    <a:lumMod val="60000"/>
                    <a:lumOff val="40000"/>
                  </a:schemeClr>
                </a:solidFill>
              </a:rPr>
              <a:t>from model </a:t>
            </a:r>
            <a:r>
              <a:rPr lang="en-US" dirty="0" smtClean="0">
                <a:solidFill>
                  <a:schemeClr val="accent5">
                    <a:lumMod val="60000"/>
                    <a:lumOff val="40000"/>
                  </a:schemeClr>
                </a:solidFill>
              </a:rPr>
              <a:t>output.</a:t>
            </a:r>
          </a:p>
          <a:p>
            <a:pPr lvl="1"/>
            <a:endParaRPr lang="en-US" dirty="0">
              <a:solidFill>
                <a:schemeClr val="accent5">
                  <a:lumMod val="60000"/>
                  <a:lumOff val="40000"/>
                </a:schemeClr>
              </a:solidFill>
            </a:endParaRPr>
          </a:p>
          <a:p>
            <a:pPr lvl="1"/>
            <a:endParaRPr lang="en-US" dirty="0" smtClean="0">
              <a:solidFill>
                <a:schemeClr val="accent5">
                  <a:lumMod val="60000"/>
                  <a:lumOff val="40000"/>
                </a:schemeClr>
              </a:solidFill>
            </a:endParaRPr>
          </a:p>
          <a:p>
            <a:pPr lvl="1"/>
            <a:r>
              <a:rPr lang="en-US" dirty="0" smtClean="0">
                <a:solidFill>
                  <a:schemeClr val="accent5">
                    <a:lumMod val="60000"/>
                    <a:lumOff val="40000"/>
                  </a:schemeClr>
                </a:solidFill>
              </a:rPr>
              <a:t>What is BERT Language model?</a:t>
            </a:r>
          </a:p>
          <a:p>
            <a:pPr lvl="1"/>
            <a:r>
              <a:rPr lang="en-US" b="1" dirty="0"/>
              <a:t>Bidirectional Encoder Representations from </a:t>
            </a:r>
            <a:r>
              <a:rPr lang="en-US" b="1" dirty="0" smtClean="0"/>
              <a:t>Transformers (BERT) </a:t>
            </a:r>
            <a:r>
              <a:rPr lang="en-US" dirty="0"/>
              <a:t>is a Transformer-based machine learning technique for natural language processing pre-training developed by Google. BERT was created and published in 2018 by Jacob Devlin and his colleagues from Google</a:t>
            </a:r>
            <a:endParaRPr lang="en-US" dirty="0">
              <a:solidFill>
                <a:schemeClr val="accent5">
                  <a:lumMod val="60000"/>
                  <a:lumOff val="40000"/>
                </a:schemeClr>
              </a:solidFill>
            </a:endParaRPr>
          </a:p>
          <a:p>
            <a:endParaRPr lang="en-IN" dirty="0"/>
          </a:p>
        </p:txBody>
      </p:sp>
    </p:spTree>
    <p:extLst>
      <p:ext uri="{BB962C8B-B14F-4D97-AF65-F5344CB8AC3E}">
        <p14:creationId xmlns:p14="http://schemas.microsoft.com/office/powerpoint/2010/main" val="279028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2872" y="836009"/>
            <a:ext cx="7442631" cy="5574028"/>
          </a:xfrm>
          <a:prstGeom prst="rect">
            <a:avLst/>
          </a:prstGeom>
        </p:spPr>
      </p:pic>
    </p:spTree>
    <p:extLst>
      <p:ext uri="{BB962C8B-B14F-4D97-AF65-F5344CB8AC3E}">
        <p14:creationId xmlns:p14="http://schemas.microsoft.com/office/powerpoint/2010/main" val="285902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36" y="360218"/>
            <a:ext cx="6400800" cy="1200329"/>
          </a:xfrm>
          <a:prstGeom prst="rect">
            <a:avLst/>
          </a:prstGeom>
          <a:noFill/>
        </p:spPr>
        <p:txBody>
          <a:bodyPr wrap="square" rtlCol="0">
            <a:spAutoFit/>
          </a:bodyPr>
          <a:lstStyle/>
          <a:p>
            <a:r>
              <a:rPr lang="en-IN" dirty="0" smtClean="0"/>
              <a:t>We were provided with Comma separated Value data as part of the challenge. We made a data analysis and visualisation using plots to detect anomalies is person’s bodyweight using clustering algorithms.</a:t>
            </a:r>
            <a:endParaRPr lang="en-IN" dirty="0"/>
          </a:p>
        </p:txBody>
      </p:sp>
      <p:sp>
        <p:nvSpPr>
          <p:cNvPr id="5" name="AutoShape 2" descr="blob:https://web.whatsapp.com/56198c3c-3302-46dd-bd84-c88eab790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75" y="1560547"/>
            <a:ext cx="6582352" cy="1727867"/>
          </a:xfrm>
          <a:prstGeom prst="rect">
            <a:avLst/>
          </a:prstGeom>
        </p:spPr>
      </p:pic>
    </p:spTree>
    <p:extLst>
      <p:ext uri="{BB962C8B-B14F-4D97-AF65-F5344CB8AC3E}">
        <p14:creationId xmlns:p14="http://schemas.microsoft.com/office/powerpoint/2010/main" val="51941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44" y="1144298"/>
            <a:ext cx="6391564" cy="37750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109" y="3667088"/>
            <a:ext cx="3324802" cy="2504453"/>
          </a:xfrm>
          <a:prstGeom prst="rect">
            <a:avLst/>
          </a:prstGeom>
        </p:spPr>
      </p:pic>
    </p:spTree>
    <p:extLst>
      <p:ext uri="{BB962C8B-B14F-4D97-AF65-F5344CB8AC3E}">
        <p14:creationId xmlns:p14="http://schemas.microsoft.com/office/powerpoint/2010/main" val="2136768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69" y="1180358"/>
            <a:ext cx="7502959" cy="4806583"/>
          </a:xfrm>
          <a:prstGeom prst="rect">
            <a:avLst/>
          </a:prstGeom>
        </p:spPr>
      </p:pic>
    </p:spTree>
    <p:extLst>
      <p:ext uri="{BB962C8B-B14F-4D97-AF65-F5344CB8AC3E}">
        <p14:creationId xmlns:p14="http://schemas.microsoft.com/office/powerpoint/2010/main" val="137359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2"/>
          <p:cNvPicPr/>
          <p:nvPr/>
        </p:nvPicPr>
        <p:blipFill>
          <a:blip r:embed="rId2"/>
          <a:stretch/>
        </p:blipFill>
        <p:spPr>
          <a:xfrm>
            <a:off x="0" y="0"/>
            <a:ext cx="9143640" cy="6857640"/>
          </a:xfrm>
          <a:prstGeom prst="rect">
            <a:avLst/>
          </a:prstGeom>
          <a:ln>
            <a:noFill/>
          </a:ln>
        </p:spPr>
      </p:pic>
      <p:sp>
        <p:nvSpPr>
          <p:cNvPr id="183" name="TextShape 1"/>
          <p:cNvSpPr txBox="1"/>
          <p:nvPr/>
        </p:nvSpPr>
        <p:spPr>
          <a:xfrm>
            <a:off x="287927" y="0"/>
            <a:ext cx="8329600" cy="6733015"/>
          </a:xfrm>
          <a:prstGeom prst="rect">
            <a:avLst/>
          </a:prstGeom>
          <a:noFill/>
          <a:ln>
            <a:noFill/>
          </a:ln>
        </p:spPr>
        <p:txBody>
          <a:bodyPr/>
          <a:lstStyle/>
          <a:p>
            <a:pPr algn="ctr">
              <a:lnSpc>
                <a:spcPct val="100000"/>
              </a:lnSpc>
              <a:spcBef>
                <a:spcPts val="799"/>
              </a:spcBef>
            </a:pPr>
            <a:r>
              <a:rPr lang="en-US" sz="2400" b="1" u="sng" strike="noStrike" spc="-1" dirty="0" err="1" smtClean="0">
                <a:solidFill>
                  <a:srgbClr val="FFFFFF"/>
                </a:solidFill>
                <a:latin typeface="Arial"/>
                <a:ea typeface="ヒラギノ角ゴ Pro W3"/>
              </a:rPr>
              <a:t>Robocare</a:t>
            </a:r>
            <a:r>
              <a:rPr lang="en-US" sz="2400" b="1" u="sng" strike="noStrike" spc="-1" dirty="0" smtClean="0">
                <a:solidFill>
                  <a:srgbClr val="FFFFFF"/>
                </a:solidFill>
                <a:latin typeface="Arial"/>
                <a:ea typeface="ヒラギノ角ゴ Pro W3"/>
              </a:rPr>
              <a:t> Android App</a:t>
            </a:r>
          </a:p>
          <a:p>
            <a:pPr>
              <a:lnSpc>
                <a:spcPct val="100000"/>
              </a:lnSpc>
              <a:spcBef>
                <a:spcPts val="799"/>
              </a:spcBef>
            </a:pPr>
            <a:r>
              <a:rPr lang="en-US" sz="2400" spc="-1" dirty="0">
                <a:solidFill>
                  <a:srgbClr val="FFFFFF"/>
                </a:solidFill>
                <a:ea typeface="ヒラギノ角ゴ Pro W3"/>
              </a:rPr>
              <a:t> </a:t>
            </a:r>
            <a:r>
              <a:rPr lang="en-US" sz="1600" spc="-1" dirty="0" smtClean="0">
                <a:solidFill>
                  <a:srgbClr val="FFFFFF"/>
                </a:solidFill>
                <a:ea typeface="ヒラギノ角ゴ Pro W3"/>
              </a:rPr>
              <a:t>PROBLEMS:</a:t>
            </a:r>
          </a:p>
          <a:p>
            <a:pPr>
              <a:lnSpc>
                <a:spcPct val="100000"/>
              </a:lnSpc>
              <a:spcBef>
                <a:spcPts val="799"/>
              </a:spcBef>
            </a:pPr>
            <a:r>
              <a:rPr lang="en-US" sz="1600" spc="-1" dirty="0" smtClean="0">
                <a:solidFill>
                  <a:srgbClr val="FFFFFF"/>
                </a:solidFill>
                <a:ea typeface="ヒラギノ角ゴ Pro W3"/>
              </a:rPr>
              <a:t>1. Patients faces issues of </a:t>
            </a:r>
            <a:r>
              <a:rPr lang="en-US" sz="1600" b="1" spc="-1" dirty="0" smtClean="0">
                <a:ea typeface="ヒラギノ角ゴ Pro W3"/>
              </a:rPr>
              <a:t>approachability, availability and affordability</a:t>
            </a:r>
            <a:r>
              <a:rPr lang="en-US" sz="1600" spc="-1" dirty="0" smtClean="0">
                <a:solidFill>
                  <a:srgbClr val="FFFFFF"/>
                </a:solidFill>
                <a:ea typeface="ヒラギノ角ゴ Pro W3"/>
              </a:rPr>
              <a:t> when it comes to receiving care at hospitals.</a:t>
            </a:r>
          </a:p>
          <a:p>
            <a:pPr>
              <a:lnSpc>
                <a:spcPct val="100000"/>
              </a:lnSpc>
              <a:spcBef>
                <a:spcPts val="799"/>
              </a:spcBef>
            </a:pPr>
            <a:r>
              <a:rPr lang="en-US" sz="1600" spc="-1" dirty="0" smtClean="0">
                <a:solidFill>
                  <a:srgbClr val="FFFFFF"/>
                </a:solidFill>
                <a:ea typeface="ヒラギノ角ゴ Pro W3"/>
              </a:rPr>
              <a:t>2. Even when the patient can receive care, things can go wrong as it becomes more and more difficult for hospitals to provide proper care owing to </a:t>
            </a:r>
            <a:r>
              <a:rPr lang="en-US" sz="1600" b="1" spc="-1" dirty="0" smtClean="0">
                <a:ea typeface="ヒラギノ角ゴ Pro W3"/>
              </a:rPr>
              <a:t>shortage of nurses and doctors</a:t>
            </a:r>
            <a:r>
              <a:rPr lang="en-US" sz="1600" spc="-1" dirty="0" smtClean="0">
                <a:solidFill>
                  <a:srgbClr val="FFFFFF"/>
                </a:solidFill>
                <a:ea typeface="ヒラギノ角ゴ Pro W3"/>
              </a:rPr>
              <a:t>.</a:t>
            </a:r>
          </a:p>
          <a:p>
            <a:pPr>
              <a:lnSpc>
                <a:spcPct val="100000"/>
              </a:lnSpc>
              <a:spcBef>
                <a:spcPts val="799"/>
              </a:spcBef>
            </a:pPr>
            <a:r>
              <a:rPr lang="en-US" sz="1600" spc="-1" dirty="0" smtClean="0">
                <a:solidFill>
                  <a:srgbClr val="FFFFFF"/>
                </a:solidFill>
                <a:ea typeface="ヒラギノ角ゴ Pro W3"/>
              </a:rPr>
              <a:t>3. Also many patients like senior citizens, with </a:t>
            </a:r>
            <a:r>
              <a:rPr lang="en-US" sz="1600" b="1" spc="-1" dirty="0" smtClean="0">
                <a:ea typeface="ヒラギノ角ゴ Pro W3"/>
              </a:rPr>
              <a:t>cerebral palsy</a:t>
            </a:r>
            <a:r>
              <a:rPr lang="en-US" sz="1600" spc="-1" dirty="0" smtClean="0">
                <a:solidFill>
                  <a:srgbClr val="FFFFFF"/>
                </a:solidFill>
                <a:ea typeface="ヒラギノ角ゴ Pro W3"/>
              </a:rPr>
              <a:t>, paralyzed needs 24/7 care as they cannot communicate because of </a:t>
            </a:r>
            <a:r>
              <a:rPr lang="en-US" sz="1600" b="1" spc="-1" dirty="0" smtClean="0">
                <a:ea typeface="ヒラギノ角ゴ Pro W3"/>
              </a:rPr>
              <a:t>physical disability</a:t>
            </a:r>
            <a:r>
              <a:rPr lang="en-US" sz="1600" spc="-1" dirty="0" smtClean="0">
                <a:solidFill>
                  <a:srgbClr val="FFFFFF"/>
                </a:solidFill>
                <a:ea typeface="ヒラギノ角ゴ Pro W3"/>
              </a:rPr>
              <a:t>. But most of the people cannot afford it due to the higher cost.</a:t>
            </a:r>
          </a:p>
          <a:p>
            <a:pPr>
              <a:lnSpc>
                <a:spcPct val="100000"/>
              </a:lnSpc>
              <a:spcBef>
                <a:spcPts val="799"/>
              </a:spcBef>
            </a:pPr>
            <a:r>
              <a:rPr lang="en-US" sz="1600" spc="-1" dirty="0" smtClean="0">
                <a:solidFill>
                  <a:srgbClr val="FFFFFF"/>
                </a:solidFill>
                <a:ea typeface="ヒラギノ角ゴ Pro W3"/>
              </a:rPr>
              <a:t>4. Due to this reason they often land to bad healthcare which lead to other serious problems like exposure to allergic food.</a:t>
            </a:r>
          </a:p>
          <a:p>
            <a:pPr>
              <a:lnSpc>
                <a:spcPct val="100000"/>
              </a:lnSpc>
              <a:spcBef>
                <a:spcPts val="799"/>
              </a:spcBef>
            </a:pPr>
            <a:r>
              <a:rPr lang="en-US" sz="1600" spc="-1" dirty="0" smtClean="0">
                <a:solidFill>
                  <a:srgbClr val="FFFFFF"/>
                </a:solidFill>
                <a:ea typeface="ヒラギノ角ゴ Pro W3"/>
              </a:rPr>
              <a:t>5. Unavailability of fitness apps and programs</a:t>
            </a:r>
          </a:p>
          <a:p>
            <a:pPr>
              <a:lnSpc>
                <a:spcPct val="100000"/>
              </a:lnSpc>
              <a:spcBef>
                <a:spcPts val="799"/>
              </a:spcBef>
            </a:pPr>
            <a:r>
              <a:rPr lang="en-US" sz="1600" spc="-1" dirty="0" smtClean="0">
                <a:solidFill>
                  <a:srgbClr val="FFFFFF"/>
                </a:solidFill>
                <a:ea typeface="ヒラギノ角ゴ Pro W3"/>
              </a:rPr>
              <a:t>6. </a:t>
            </a:r>
            <a:r>
              <a:rPr lang="en-US" sz="1600" spc="-1" dirty="0" smtClean="0">
                <a:ea typeface="ヒラギノ角ゴ Pro W3"/>
              </a:rPr>
              <a:t>Mobility assistance </a:t>
            </a:r>
          </a:p>
          <a:p>
            <a:pPr>
              <a:lnSpc>
                <a:spcPct val="100000"/>
              </a:lnSpc>
              <a:spcBef>
                <a:spcPts val="799"/>
              </a:spcBef>
            </a:pPr>
            <a:r>
              <a:rPr lang="en-US" sz="1600" spc="-1" dirty="0" smtClean="0">
                <a:solidFill>
                  <a:srgbClr val="FFFFFF"/>
                </a:solidFill>
                <a:ea typeface="ヒラギノ角ゴ Pro W3"/>
              </a:rPr>
              <a:t>7. </a:t>
            </a:r>
            <a:r>
              <a:rPr lang="en-US" sz="1600" spc="-1" dirty="0" smtClean="0">
                <a:ea typeface="ヒラギノ角ゴ Pro W3"/>
              </a:rPr>
              <a:t>Unavailability  of emergency alarms</a:t>
            </a:r>
          </a:p>
          <a:p>
            <a:pPr>
              <a:lnSpc>
                <a:spcPct val="100000"/>
              </a:lnSpc>
              <a:spcBef>
                <a:spcPts val="799"/>
              </a:spcBef>
            </a:pPr>
            <a:endParaRPr lang="en-US" sz="1600" spc="-1" dirty="0">
              <a:solidFill>
                <a:srgbClr val="FFFFFF"/>
              </a:solidFill>
              <a:ea typeface="ヒラギノ角ゴ Pro W3"/>
            </a:endParaRPr>
          </a:p>
          <a:p>
            <a:pPr>
              <a:lnSpc>
                <a:spcPct val="100000"/>
              </a:lnSpc>
              <a:spcBef>
                <a:spcPts val="799"/>
              </a:spcBef>
            </a:pPr>
            <a:endParaRPr lang="en-US" sz="1600" spc="-1" dirty="0" smtClean="0">
              <a:solidFill>
                <a:srgbClr val="FFFFFF"/>
              </a:solidFill>
              <a:ea typeface="ヒラギノ角ゴ Pro W3"/>
            </a:endParaRPr>
          </a:p>
          <a:p>
            <a:pPr>
              <a:lnSpc>
                <a:spcPct val="100000"/>
              </a:lnSpc>
              <a:spcBef>
                <a:spcPts val="799"/>
              </a:spcBef>
            </a:pPr>
            <a:endParaRPr lang="en-US" sz="1600" spc="-1" dirty="0">
              <a:solidFill>
                <a:srgbClr val="FFFFFF"/>
              </a:solidFill>
              <a:ea typeface="ヒラギノ角ゴ Pro W3"/>
            </a:endParaRPr>
          </a:p>
          <a:p>
            <a:pPr>
              <a:lnSpc>
                <a:spcPct val="100000"/>
              </a:lnSpc>
              <a:spcBef>
                <a:spcPts val="799"/>
              </a:spcBef>
            </a:pPr>
            <a:r>
              <a:rPr lang="en-US" sz="1600" spc="-1" dirty="0" smtClean="0">
                <a:solidFill>
                  <a:srgbClr val="FFFFFF"/>
                </a:solidFill>
                <a:ea typeface="ヒラギノ角ゴ Pro W3"/>
              </a:rPr>
              <a:t>                                                                                      An elderly cerebral palsy patient</a:t>
            </a:r>
          </a:p>
          <a:p>
            <a:pPr>
              <a:lnSpc>
                <a:spcPct val="100000"/>
              </a:lnSpc>
              <a:spcBef>
                <a:spcPts val="799"/>
              </a:spcBef>
            </a:pPr>
            <a:endParaRPr lang="en-US" sz="1600" b="0" strike="noStrike" spc="-1" dirty="0">
              <a:solidFill>
                <a:srgbClr val="262626"/>
              </a:solidFill>
              <a:latin typeface="Arial"/>
            </a:endParaRPr>
          </a:p>
        </p:txBody>
      </p:sp>
      <p:pic>
        <p:nvPicPr>
          <p:cNvPr id="1026" name="Picture 2" descr="Adult Day Program | CentrePoint Support Liv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5624" y="3632496"/>
            <a:ext cx="3301903" cy="219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145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5">
                    <a:lumMod val="60000"/>
                    <a:lumOff val="40000"/>
                  </a:schemeClr>
                </a:solidFill>
              </a:rPr>
              <a:t>               COST</a:t>
            </a:r>
            <a:endParaRPr lang="en-IN" b="1" dirty="0">
              <a:solidFill>
                <a:schemeClr val="accent5">
                  <a:lumMod val="60000"/>
                  <a:lumOff val="40000"/>
                </a:schemeClr>
              </a:solidFill>
            </a:endParaRPr>
          </a:p>
        </p:txBody>
      </p:sp>
      <p:sp>
        <p:nvSpPr>
          <p:cNvPr id="3" name="Subtitle 2"/>
          <p:cNvSpPr>
            <a:spLocks noGrp="1"/>
          </p:cNvSpPr>
          <p:nvPr>
            <p:ph type="subTitle"/>
          </p:nvPr>
        </p:nvSpPr>
        <p:spPr>
          <a:xfrm>
            <a:off x="457200" y="1604520"/>
            <a:ext cx="8229240" cy="2116454"/>
          </a:xfrm>
        </p:spPr>
        <p:txBody>
          <a:bodyPr>
            <a:normAutofit fontScale="92500" lnSpcReduction="10000"/>
          </a:bodyPr>
          <a:lstStyle/>
          <a:p>
            <a:r>
              <a:rPr lang="en-US" sz="1600" dirty="0" smtClean="0"/>
              <a:t>SMALL PC WITH WEBCAM- $170</a:t>
            </a:r>
          </a:p>
          <a:p>
            <a:r>
              <a:rPr lang="en-US" sz="1600" dirty="0" smtClean="0"/>
              <a:t>ROBOCARE APP- FREE OF COST</a:t>
            </a:r>
          </a:p>
          <a:p>
            <a:r>
              <a:rPr lang="en-US" sz="1600" dirty="0" smtClean="0"/>
              <a:t>WEBAPP COST – DOCTORS CONSULTATION FEES ONLY</a:t>
            </a:r>
          </a:p>
          <a:p>
            <a:r>
              <a:rPr lang="en-US" sz="1600" dirty="0" smtClean="0"/>
              <a:t>FOOD ALLERGIC DETECTION SYSTEM INSTALLED IN PC</a:t>
            </a:r>
          </a:p>
          <a:p>
            <a:r>
              <a:rPr lang="en-US" sz="1600" dirty="0" smtClean="0"/>
              <a:t>WHEELCHAIR HAND GESTURE MECHANISM: $71</a:t>
            </a:r>
          </a:p>
          <a:p>
            <a:endParaRPr lang="en-US" sz="1600" dirty="0"/>
          </a:p>
          <a:p>
            <a:r>
              <a:rPr lang="en-US" sz="1600" dirty="0" smtClean="0"/>
              <a:t>TOTAL COST OF SYSTEM: $241 (</a:t>
            </a:r>
            <a:r>
              <a:rPr lang="en-US" sz="1600" dirty="0" err="1" smtClean="0"/>
              <a:t>Approx</a:t>
            </a:r>
            <a:r>
              <a:rPr lang="en-US" sz="1600" dirty="0" smtClean="0"/>
              <a:t>) </a:t>
            </a:r>
            <a:endParaRPr lang="en-US" sz="1600" dirty="0"/>
          </a:p>
        </p:txBody>
      </p:sp>
    </p:spTree>
    <p:extLst>
      <p:ext uri="{BB962C8B-B14F-4D97-AF65-F5344CB8AC3E}">
        <p14:creationId xmlns:p14="http://schemas.microsoft.com/office/powerpoint/2010/main" val="305146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72" y="2392111"/>
            <a:ext cx="8229240" cy="1144800"/>
          </a:xfrm>
        </p:spPr>
        <p:txBody>
          <a:bodyPr/>
          <a:lstStyle/>
          <a:p>
            <a:pPr algn="ctr"/>
            <a:r>
              <a:rPr lang="en-IN" b="1" dirty="0" smtClean="0">
                <a:solidFill>
                  <a:schemeClr val="accent5">
                    <a:lumMod val="60000"/>
                    <a:lumOff val="40000"/>
                  </a:schemeClr>
                </a:solidFill>
              </a:rPr>
              <a:t>THANK YOU</a:t>
            </a:r>
            <a:endParaRPr lang="en-IN" b="1" dirty="0">
              <a:solidFill>
                <a:schemeClr val="accent5">
                  <a:lumMod val="60000"/>
                  <a:lumOff val="40000"/>
                </a:schemeClr>
              </a:solidFill>
            </a:endParaRPr>
          </a:p>
        </p:txBody>
      </p:sp>
    </p:spTree>
    <p:extLst>
      <p:ext uri="{BB962C8B-B14F-4D97-AF65-F5344CB8AC3E}">
        <p14:creationId xmlns:p14="http://schemas.microsoft.com/office/powerpoint/2010/main" val="398692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2"/>
          <p:cNvPicPr/>
          <p:nvPr/>
        </p:nvPicPr>
        <p:blipFill>
          <a:blip r:embed="rId2"/>
          <a:stretch/>
        </p:blipFill>
        <p:spPr>
          <a:xfrm>
            <a:off x="0" y="0"/>
            <a:ext cx="9143640" cy="6857640"/>
          </a:xfrm>
          <a:prstGeom prst="rect">
            <a:avLst/>
          </a:prstGeom>
          <a:ln>
            <a:noFill/>
          </a:ln>
        </p:spPr>
      </p:pic>
      <p:sp>
        <p:nvSpPr>
          <p:cNvPr id="183" name="TextShape 1"/>
          <p:cNvSpPr txBox="1"/>
          <p:nvPr/>
        </p:nvSpPr>
        <p:spPr>
          <a:xfrm>
            <a:off x="196028" y="214018"/>
            <a:ext cx="8689353" cy="6288382"/>
          </a:xfrm>
          <a:prstGeom prst="rect">
            <a:avLst/>
          </a:prstGeom>
          <a:noFill/>
          <a:ln>
            <a:noFill/>
          </a:ln>
        </p:spPr>
        <p:txBody>
          <a:bodyPr/>
          <a:lstStyle/>
          <a:p>
            <a:pPr algn="ctr">
              <a:lnSpc>
                <a:spcPct val="100000"/>
              </a:lnSpc>
              <a:spcBef>
                <a:spcPts val="799"/>
              </a:spcBef>
            </a:pPr>
            <a:r>
              <a:rPr lang="en-US" sz="2400" b="1" u="sng" strike="noStrike" spc="-1" dirty="0" err="1" smtClean="0">
                <a:solidFill>
                  <a:srgbClr val="FFFFFF"/>
                </a:solidFill>
                <a:latin typeface="Arial"/>
                <a:ea typeface="ヒラギノ角ゴ Pro W3"/>
              </a:rPr>
              <a:t>Robocare</a:t>
            </a:r>
            <a:r>
              <a:rPr lang="en-US" sz="2400" b="1" u="sng" strike="noStrike" spc="-1" dirty="0" smtClean="0">
                <a:solidFill>
                  <a:srgbClr val="FFFFFF"/>
                </a:solidFill>
                <a:latin typeface="Arial"/>
                <a:ea typeface="ヒラギノ角ゴ Pro W3"/>
              </a:rPr>
              <a:t> Android App</a:t>
            </a:r>
          </a:p>
          <a:p>
            <a:pPr>
              <a:lnSpc>
                <a:spcPct val="100000"/>
              </a:lnSpc>
              <a:spcBef>
                <a:spcPts val="799"/>
              </a:spcBef>
            </a:pPr>
            <a:r>
              <a:rPr lang="en-US" sz="2400" spc="-1" dirty="0">
                <a:solidFill>
                  <a:srgbClr val="FFFFFF"/>
                </a:solidFill>
                <a:ea typeface="ヒラギノ角ゴ Pro W3"/>
              </a:rPr>
              <a:t> </a:t>
            </a:r>
            <a:r>
              <a:rPr lang="en-US" sz="2400" spc="-1" dirty="0" smtClean="0">
                <a:solidFill>
                  <a:srgbClr val="FFFFFF"/>
                </a:solidFill>
                <a:ea typeface="ヒラギノ角ゴ Pro W3"/>
              </a:rPr>
              <a:t>Our app is powered by an </a:t>
            </a:r>
            <a:r>
              <a:rPr lang="en-US" sz="2400" b="1" spc="-1" dirty="0" err="1" smtClean="0">
                <a:solidFill>
                  <a:srgbClr val="FFFFFF"/>
                </a:solidFill>
                <a:ea typeface="ヒラギノ角ゴ Pro W3"/>
              </a:rPr>
              <a:t>IoT</a:t>
            </a:r>
            <a:r>
              <a:rPr lang="en-US" sz="2400" b="1" spc="-1" dirty="0" smtClean="0">
                <a:solidFill>
                  <a:srgbClr val="FFFFFF"/>
                </a:solidFill>
                <a:ea typeface="ヒラギノ角ゴ Pro W3"/>
              </a:rPr>
              <a:t> </a:t>
            </a:r>
            <a:r>
              <a:rPr lang="en-US" sz="2400" b="1" spc="-1" dirty="0">
                <a:solidFill>
                  <a:srgbClr val="FFFFFF"/>
                </a:solidFill>
                <a:ea typeface="ヒラギノ角ゴ Pro W3"/>
              </a:rPr>
              <a:t>device, an </a:t>
            </a:r>
            <a:r>
              <a:rPr lang="en-US" sz="2400" b="1" spc="-1" dirty="0" smtClean="0">
                <a:solidFill>
                  <a:srgbClr val="FFFFFF"/>
                </a:solidFill>
                <a:ea typeface="ヒラギノ角ゴ Pro W3"/>
              </a:rPr>
              <a:t>image </a:t>
            </a:r>
            <a:r>
              <a:rPr lang="en-US" sz="2400" b="1" spc="-1" dirty="0">
                <a:solidFill>
                  <a:srgbClr val="FFFFFF"/>
                </a:solidFill>
                <a:ea typeface="ヒラギノ角ゴ Pro W3"/>
              </a:rPr>
              <a:t>processing algorithm, </a:t>
            </a:r>
            <a:r>
              <a:rPr lang="en-US" sz="2400" b="1" spc="-1" dirty="0" smtClean="0">
                <a:solidFill>
                  <a:srgbClr val="FFFFFF"/>
                </a:solidFill>
                <a:ea typeface="ヒラギノ角ゴ Pro W3"/>
              </a:rPr>
              <a:t>and AI</a:t>
            </a:r>
            <a:r>
              <a:rPr lang="en-US" sz="2400" spc="-1" dirty="0" smtClean="0">
                <a:solidFill>
                  <a:srgbClr val="FFFFFF"/>
                </a:solidFill>
                <a:ea typeface="ヒラギノ角ゴ Pro W3"/>
              </a:rPr>
              <a:t>. This app can act as a monitor for patients at home who are suffering from illness and require special attention from caretakers/guardian and doctors at home.</a:t>
            </a:r>
          </a:p>
          <a:p>
            <a:pPr>
              <a:lnSpc>
                <a:spcPct val="100000"/>
              </a:lnSpc>
              <a:spcBef>
                <a:spcPts val="799"/>
              </a:spcBef>
            </a:pPr>
            <a:r>
              <a:rPr lang="en-US" sz="2200" dirty="0" smtClean="0"/>
              <a:t>Our App keeps </a:t>
            </a:r>
            <a:r>
              <a:rPr lang="en-US" sz="2200" dirty="0"/>
              <a:t>the track of patient’s </a:t>
            </a:r>
            <a:r>
              <a:rPr lang="en-US" sz="2200" dirty="0" smtClean="0"/>
              <a:t>health </a:t>
            </a:r>
            <a:r>
              <a:rPr lang="en-US" sz="2200" dirty="0"/>
              <a:t>factors like (BODY TEMPERATURE AND HEARTBEAT) for doctors and patients’ caretakers at home</a:t>
            </a:r>
            <a:r>
              <a:rPr lang="en-US" sz="2200" dirty="0" smtClean="0"/>
              <a:t>, which are monitored using hardware </a:t>
            </a:r>
            <a:r>
              <a:rPr lang="en-US" sz="2200" dirty="0" err="1" smtClean="0"/>
              <a:t>IoT</a:t>
            </a:r>
            <a:r>
              <a:rPr lang="en-US" sz="2200" dirty="0" smtClean="0"/>
              <a:t> sensors. </a:t>
            </a:r>
            <a:r>
              <a:rPr lang="en-US" sz="2200" dirty="0"/>
              <a:t>also we have built a robot to transfer essential good to patients keeping social distancing in </a:t>
            </a:r>
            <a:r>
              <a:rPr lang="en-US" sz="2200" dirty="0" smtClean="0"/>
              <a:t>mind (</a:t>
            </a:r>
            <a:r>
              <a:rPr lang="en-US" sz="2200" dirty="0"/>
              <a:t>Due to </a:t>
            </a:r>
            <a:r>
              <a:rPr lang="en-US" sz="2200" dirty="0" smtClean="0"/>
              <a:t>COVID19) </a:t>
            </a:r>
            <a:r>
              <a:rPr lang="en-US" sz="2200" dirty="0"/>
              <a:t>which moves following gestures by hand. Also this can be used as a wheelchair for week senior citizen patients and </a:t>
            </a:r>
            <a:r>
              <a:rPr lang="en-US" sz="2200" dirty="0" smtClean="0"/>
              <a:t>cerebral palsy people </a:t>
            </a:r>
            <a:r>
              <a:rPr lang="en-US" sz="2200" dirty="0"/>
              <a:t>with paralysis. And in final touch we devised an Image learning algorithm which is connected to the firebase cloud storage and give alerts in app when the patient make face gesture, or when there is a </a:t>
            </a:r>
            <a:r>
              <a:rPr lang="en-US" sz="2200" dirty="0">
                <a:solidFill>
                  <a:schemeClr val="bg1"/>
                </a:solidFill>
              </a:rPr>
              <a:t>DROOLING</a:t>
            </a:r>
            <a:r>
              <a:rPr lang="en-US" sz="2200" dirty="0"/>
              <a:t> action in cerebral palsy patients, to call for help since they can’t speak distinctly and moving their mouth, or a simple gesture will do good for these patients.</a:t>
            </a:r>
            <a:endParaRPr lang="en-US" sz="2200" spc="-1" dirty="0" smtClean="0">
              <a:ea typeface="ヒラギノ角ゴ Pro W3"/>
            </a:endParaRPr>
          </a:p>
          <a:p>
            <a:pPr>
              <a:lnSpc>
                <a:spcPct val="100000"/>
              </a:lnSpc>
              <a:spcBef>
                <a:spcPts val="799"/>
              </a:spcBef>
            </a:pPr>
            <a:r>
              <a:rPr lang="en-US" sz="2400" spc="-1" dirty="0" smtClean="0">
                <a:solidFill>
                  <a:srgbClr val="FFFFFF"/>
                </a:solidFill>
                <a:ea typeface="ヒラギノ角ゴ Pro W3"/>
              </a:rPr>
              <a:t> </a:t>
            </a:r>
            <a:endParaRPr lang="en-US" sz="2400" b="0" strike="noStrike" spc="-1" dirty="0">
              <a:solidFill>
                <a:srgbClr val="26262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43000" y="1193800"/>
            <a:ext cx="6858000" cy="4470400"/>
          </a:xfrm>
          <a:prstGeom prst="rect">
            <a:avLst/>
          </a:prstGeom>
        </p:spPr>
      </p:pic>
    </p:spTree>
    <p:extLst>
      <p:ext uri="{BB962C8B-B14F-4D97-AF65-F5344CB8AC3E}">
        <p14:creationId xmlns:p14="http://schemas.microsoft.com/office/powerpoint/2010/main" val="8599482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LENOVO\Downloads\codes and architecture\Product Architecture.png"/>
          <p:cNvPicPr/>
          <p:nvPr/>
        </p:nvPicPr>
        <p:blipFill>
          <a:blip r:embed="rId2">
            <a:extLst>
              <a:ext uri="{28A0092B-C50C-407E-A947-70E740481C1C}">
                <a14:useLocalDpi xmlns:a14="http://schemas.microsoft.com/office/drawing/2010/main" val="0"/>
              </a:ext>
            </a:extLst>
          </a:blip>
          <a:srcRect/>
          <a:stretch>
            <a:fillRect/>
          </a:stretch>
        </p:blipFill>
        <p:spPr bwMode="auto">
          <a:xfrm>
            <a:off x="501420" y="1226344"/>
            <a:ext cx="4023182" cy="3980758"/>
          </a:xfrm>
          <a:prstGeom prst="rect">
            <a:avLst/>
          </a:prstGeom>
          <a:noFill/>
          <a:ln>
            <a:noFill/>
          </a:ln>
        </p:spPr>
      </p:pic>
      <p:sp>
        <p:nvSpPr>
          <p:cNvPr id="2" name="TextBox 1"/>
          <p:cNvSpPr txBox="1"/>
          <p:nvPr/>
        </p:nvSpPr>
        <p:spPr>
          <a:xfrm>
            <a:off x="2733964" y="295564"/>
            <a:ext cx="4784436" cy="369332"/>
          </a:xfrm>
          <a:prstGeom prst="rect">
            <a:avLst/>
          </a:prstGeom>
          <a:noFill/>
        </p:spPr>
        <p:txBody>
          <a:bodyPr wrap="square" rtlCol="0">
            <a:spAutoFit/>
          </a:bodyPr>
          <a:lstStyle/>
          <a:p>
            <a:r>
              <a:rPr lang="en-IN" dirty="0" smtClean="0"/>
              <a:t>Architecture of the </a:t>
            </a:r>
            <a:r>
              <a:rPr lang="en-IN" dirty="0" err="1" smtClean="0"/>
              <a:t>Robocare</a:t>
            </a:r>
            <a:endParaRPr lang="en-IN" dirty="0"/>
          </a:p>
        </p:txBody>
      </p:sp>
      <p:pic>
        <p:nvPicPr>
          <p:cNvPr id="6" name="Picture 5"/>
          <p:cNvPicPr/>
          <p:nvPr/>
        </p:nvPicPr>
        <p:blipFill>
          <a:blip r:embed="rId3"/>
          <a:stretch>
            <a:fillRect/>
          </a:stretch>
        </p:blipFill>
        <p:spPr>
          <a:xfrm>
            <a:off x="4874492" y="3415363"/>
            <a:ext cx="4149436" cy="2791648"/>
          </a:xfrm>
          <a:prstGeom prst="rect">
            <a:avLst/>
          </a:prstGeom>
        </p:spPr>
      </p:pic>
    </p:spTree>
    <p:extLst>
      <p:ext uri="{BB962C8B-B14F-4D97-AF65-F5344CB8AC3E}">
        <p14:creationId xmlns:p14="http://schemas.microsoft.com/office/powerpoint/2010/main" val="2432262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3964" y="295564"/>
            <a:ext cx="4784436" cy="369332"/>
          </a:xfrm>
          <a:prstGeom prst="rect">
            <a:avLst/>
          </a:prstGeom>
          <a:noFill/>
        </p:spPr>
        <p:txBody>
          <a:bodyPr wrap="square" rtlCol="0">
            <a:spAutoFit/>
          </a:bodyPr>
          <a:lstStyle/>
          <a:p>
            <a:r>
              <a:rPr lang="en-IN" dirty="0" smtClean="0"/>
              <a:t>Architecture of the </a:t>
            </a:r>
            <a:r>
              <a:rPr lang="en-IN" dirty="0" err="1" smtClean="0"/>
              <a:t>Robocare</a:t>
            </a:r>
            <a:endParaRPr lang="en-IN" dirty="0"/>
          </a:p>
        </p:txBody>
      </p:sp>
      <p:pic>
        <p:nvPicPr>
          <p:cNvPr id="4" name="Picture 3" descr="C:\Users\LENOVO\Downloads\codes and architecture\Project Architecture.png"/>
          <p:cNvPicPr/>
          <p:nvPr/>
        </p:nvPicPr>
        <p:blipFill>
          <a:blip r:embed="rId2">
            <a:extLst>
              <a:ext uri="{28A0092B-C50C-407E-A947-70E740481C1C}">
                <a14:useLocalDpi xmlns:a14="http://schemas.microsoft.com/office/drawing/2010/main" val="0"/>
              </a:ext>
            </a:extLst>
          </a:blip>
          <a:srcRect/>
          <a:stretch>
            <a:fillRect/>
          </a:stretch>
        </p:blipFill>
        <p:spPr bwMode="auto">
          <a:xfrm>
            <a:off x="1124527" y="1312227"/>
            <a:ext cx="6858000" cy="4639945"/>
          </a:xfrm>
          <a:prstGeom prst="rect">
            <a:avLst/>
          </a:prstGeom>
          <a:noFill/>
          <a:ln>
            <a:noFill/>
          </a:ln>
        </p:spPr>
      </p:pic>
    </p:spTree>
    <p:extLst>
      <p:ext uri="{BB962C8B-B14F-4D97-AF65-F5344CB8AC3E}">
        <p14:creationId xmlns:p14="http://schemas.microsoft.com/office/powerpoint/2010/main" val="21033213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89650"/>
            <a:ext cx="3532909" cy="5189113"/>
          </a:xfrm>
          <a:prstGeom prst="rect">
            <a:avLst/>
          </a:prstGeom>
        </p:spPr>
        <p:txBody>
          <a:bodyPr wrap="square">
            <a:spAutoFit/>
          </a:bodyPr>
          <a:lstStyle/>
          <a:p>
            <a:pPr marL="457200" algn="just">
              <a:lnSpc>
                <a:spcPct val="115000"/>
              </a:lnSpc>
              <a:spcAft>
                <a:spcPts val="0"/>
              </a:spcAft>
            </a:pP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We are using an </a:t>
            </a:r>
            <a:r>
              <a:rPr lang="en-IN"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ESP8266 microcontroller</a:t>
            </a: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to connect the device with the </a:t>
            </a:r>
            <a:r>
              <a:rPr lang="en-IN"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cloud and with the image processing system</a:t>
            </a: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And our app is also connected with the same cloud storage so if patient will make gestures, an alarm will ring in the app. Also the temperature and heartbeat reading will be sent to cloud in real-time basis and all of this will be available in our app through which doctor can make report of patients following social distancing.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3839777" y="971236"/>
            <a:ext cx="4250836" cy="2178364"/>
          </a:xfrm>
          <a:prstGeom prst="rect">
            <a:avLst/>
          </a:prstGeom>
        </p:spPr>
      </p:pic>
      <p:sp>
        <p:nvSpPr>
          <p:cNvPr id="9" name="TextBox 8"/>
          <p:cNvSpPr txBox="1"/>
          <p:nvPr/>
        </p:nvSpPr>
        <p:spPr>
          <a:xfrm>
            <a:off x="3757015" y="628040"/>
            <a:ext cx="4250836" cy="523220"/>
          </a:xfrm>
          <a:prstGeom prst="rect">
            <a:avLst/>
          </a:prstGeom>
          <a:noFill/>
        </p:spPr>
        <p:txBody>
          <a:bodyPr wrap="square" rtlCol="0">
            <a:spAutoFit/>
          </a:bodyPr>
          <a:lstStyle/>
          <a:p>
            <a:r>
              <a:rPr lang="en-US" sz="1400" b="1" u="sng" dirty="0" smtClean="0"/>
              <a:t>Temperature </a:t>
            </a:r>
            <a:r>
              <a:rPr lang="en-US" sz="1400" b="1" u="sng" dirty="0"/>
              <a:t>sensing device’s </a:t>
            </a:r>
            <a:r>
              <a:rPr lang="en-US" sz="1400" b="1" u="sng" dirty="0" smtClean="0"/>
              <a:t>setup:</a:t>
            </a:r>
            <a:endParaRPr lang="en-IN" sz="1400" dirty="0"/>
          </a:p>
          <a:p>
            <a:endParaRPr lang="en-IN" sz="1400" dirty="0"/>
          </a:p>
        </p:txBody>
      </p:sp>
      <p:pic>
        <p:nvPicPr>
          <p:cNvPr id="10" name="Picture 9"/>
          <p:cNvPicPr>
            <a:picLocks noChangeAspect="1"/>
          </p:cNvPicPr>
          <p:nvPr/>
        </p:nvPicPr>
        <p:blipFill>
          <a:blip r:embed="rId3"/>
          <a:stretch>
            <a:fillRect/>
          </a:stretch>
        </p:blipFill>
        <p:spPr>
          <a:xfrm>
            <a:off x="3922538" y="3664715"/>
            <a:ext cx="4085313" cy="2414048"/>
          </a:xfrm>
          <a:prstGeom prst="rect">
            <a:avLst/>
          </a:prstGeom>
        </p:spPr>
      </p:pic>
      <p:sp>
        <p:nvSpPr>
          <p:cNvPr id="11" name="TextBox 10"/>
          <p:cNvSpPr txBox="1"/>
          <p:nvPr/>
        </p:nvSpPr>
        <p:spPr>
          <a:xfrm>
            <a:off x="3757015" y="3484206"/>
            <a:ext cx="4250836" cy="523220"/>
          </a:xfrm>
          <a:prstGeom prst="rect">
            <a:avLst/>
          </a:prstGeom>
          <a:noFill/>
        </p:spPr>
        <p:txBody>
          <a:bodyPr wrap="square" rtlCol="0">
            <a:spAutoFit/>
          </a:bodyPr>
          <a:lstStyle/>
          <a:p>
            <a:r>
              <a:rPr lang="en-US" sz="1400" b="1" u="sng" dirty="0" smtClean="0"/>
              <a:t>Heartbeat/pulse monitoring </a:t>
            </a:r>
            <a:r>
              <a:rPr lang="en-US" sz="1400" b="1" u="sng" dirty="0"/>
              <a:t>device’s </a:t>
            </a:r>
            <a:r>
              <a:rPr lang="en-US" sz="1400" b="1" u="sng" dirty="0" smtClean="0"/>
              <a:t>setup:</a:t>
            </a:r>
            <a:endParaRPr lang="en-IN" sz="1400" dirty="0"/>
          </a:p>
          <a:p>
            <a:endParaRPr lang="en-IN" sz="1400" dirty="0"/>
          </a:p>
        </p:txBody>
      </p:sp>
    </p:spTree>
    <p:extLst>
      <p:ext uri="{BB962C8B-B14F-4D97-AF65-F5344CB8AC3E}">
        <p14:creationId xmlns:p14="http://schemas.microsoft.com/office/powerpoint/2010/main" val="346566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89650"/>
            <a:ext cx="3532909" cy="5189113"/>
          </a:xfrm>
          <a:prstGeom prst="rect">
            <a:avLst/>
          </a:prstGeom>
        </p:spPr>
        <p:txBody>
          <a:bodyPr wrap="square">
            <a:spAutoFit/>
          </a:bodyPr>
          <a:lstStyle/>
          <a:p>
            <a:pPr marL="457200" algn="just">
              <a:lnSpc>
                <a:spcPct val="115000"/>
              </a:lnSpc>
              <a:spcAft>
                <a:spcPts val="0"/>
              </a:spcAft>
            </a:pP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We are using an </a:t>
            </a:r>
            <a:r>
              <a:rPr lang="en-IN"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ESP8266 microcontroller</a:t>
            </a: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to connect the device with the </a:t>
            </a:r>
            <a:r>
              <a:rPr lang="en-IN"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cloud and with the image processing system</a:t>
            </a:r>
            <a:r>
              <a:rPr lang="en-IN" b="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And our app is also connected with the same cloud storage so if patient will make gestures, an alarm will ring in the app. Also the temperature and heartbeat reading will be sent to cloud in real-time basis and all of this will be available in our app through which doctor can make report of patients following social distancing.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C:\Users\LENOVO\Downloads\codes and architecture\Product Architecture.png"/>
          <p:cNvPicPr/>
          <p:nvPr/>
        </p:nvPicPr>
        <p:blipFill>
          <a:blip r:embed="rId2">
            <a:extLst>
              <a:ext uri="{28A0092B-C50C-407E-A947-70E740481C1C}">
                <a14:useLocalDpi xmlns:a14="http://schemas.microsoft.com/office/drawing/2010/main" val="0"/>
              </a:ext>
            </a:extLst>
          </a:blip>
          <a:srcRect/>
          <a:stretch>
            <a:fillRect/>
          </a:stretch>
        </p:blipFill>
        <p:spPr bwMode="auto">
          <a:xfrm>
            <a:off x="4112837" y="889650"/>
            <a:ext cx="4335780" cy="4290060"/>
          </a:xfrm>
          <a:prstGeom prst="rect">
            <a:avLst/>
          </a:prstGeom>
          <a:noFill/>
          <a:ln>
            <a:noFill/>
          </a:ln>
        </p:spPr>
      </p:pic>
    </p:spTree>
    <p:extLst>
      <p:ext uri="{BB962C8B-B14F-4D97-AF65-F5344CB8AC3E}">
        <p14:creationId xmlns:p14="http://schemas.microsoft.com/office/powerpoint/2010/main" val="73732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911</TotalTime>
  <Words>1482</Words>
  <Application>Microsoft Office PowerPoint</Application>
  <PresentationFormat>On-screen Show (4:3)</PresentationFormat>
  <Paragraphs>120</Paragraphs>
  <Slides>31</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31</vt:i4>
      </vt:variant>
    </vt:vector>
  </HeadingPairs>
  <TitlesOfParts>
    <vt:vector size="42" baseType="lpstr">
      <vt:lpstr>Arial</vt:lpstr>
      <vt:lpstr>Calibri</vt:lpstr>
      <vt:lpstr>DejaVu Sans</vt:lpstr>
      <vt:lpstr>Symbol</vt:lpstr>
      <vt:lpstr>Times New Roman</vt:lpstr>
      <vt:lpstr>Wingdings</vt:lpstr>
      <vt:lpstr>ヒラギノ角ゴ Pro W3</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COST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Pieper, Thuy</dc:creator>
  <dc:description/>
  <cp:lastModifiedBy>Ayush Sharma</cp:lastModifiedBy>
  <cp:revision>48</cp:revision>
  <dcterms:modified xsi:type="dcterms:W3CDTF">2020-11-24T16:06:51Z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Jive_LatestUserAccountName">
    <vt:lpwstr>kwelch17</vt:lpwstr>
  </property>
  <property fmtid="{D5CDD505-2E9C-101B-9397-08002B2CF9AE}" pid="6" name="Jive_VersionGuid">
    <vt:lpwstr>13620cce-4382-4006-ae72-3d894df7fb88</vt:lpwstr>
  </property>
  <property fmtid="{D5CDD505-2E9C-101B-9397-08002B2CF9AE}" pid="7" name="LinksUpToDate">
    <vt:bool>false</vt:bool>
  </property>
  <property fmtid="{D5CDD505-2E9C-101B-9397-08002B2CF9AE}" pid="8" name="MMClips">
    <vt:i4>0</vt:i4>
  </property>
  <property fmtid="{D5CDD505-2E9C-101B-9397-08002B2CF9AE}" pid="9" name="Notes">
    <vt:i4>0</vt:i4>
  </property>
  <property fmtid="{D5CDD505-2E9C-101B-9397-08002B2CF9AE}" pid="10" name="Offisync_ProviderInitializationData">
    <vt:lpwstr>https://hubconnect.uhg.com</vt:lpwstr>
  </property>
  <property fmtid="{D5CDD505-2E9C-101B-9397-08002B2CF9AE}" pid="11" name="Offisync_ServerID">
    <vt:lpwstr>e3e54f63-90d9-4136-a210-b624ba838b23</vt:lpwstr>
  </property>
  <property fmtid="{D5CDD505-2E9C-101B-9397-08002B2CF9AE}" pid="12" name="Offisync_UniqueId">
    <vt:lpwstr>80705</vt:lpwstr>
  </property>
  <property fmtid="{D5CDD505-2E9C-101B-9397-08002B2CF9AE}" pid="13" name="Offisync_UpdateToken">
    <vt:lpwstr>1</vt:lpwstr>
  </property>
  <property fmtid="{D5CDD505-2E9C-101B-9397-08002B2CF9AE}" pid="14" name="PresentationFormat">
    <vt:lpwstr>On-screen Show (4:3)</vt:lpwstr>
  </property>
  <property fmtid="{D5CDD505-2E9C-101B-9397-08002B2CF9AE}" pid="15" name="ScaleCrop">
    <vt:bool>false</vt:bool>
  </property>
  <property fmtid="{D5CDD505-2E9C-101B-9397-08002B2CF9AE}" pid="16" name="ShareDoc">
    <vt:bool>false</vt:bool>
  </property>
  <property fmtid="{D5CDD505-2E9C-101B-9397-08002B2CF9AE}" pid="17" name="Slides">
    <vt:i4>5</vt:i4>
  </property>
</Properties>
</file>